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16"/>
  </p:notesMasterIdLst>
  <p:handoutMasterIdLst>
    <p:handoutMasterId r:id="rId17"/>
  </p:handoutMasterIdLst>
  <p:sldIdLst>
    <p:sldId id="257" r:id="rId5"/>
    <p:sldId id="268" r:id="rId6"/>
    <p:sldId id="269" r:id="rId7"/>
    <p:sldId id="270" r:id="rId8"/>
    <p:sldId id="272" r:id="rId9"/>
    <p:sldId id="277" r:id="rId10"/>
    <p:sldId id="278" r:id="rId11"/>
    <p:sldId id="279" r:id="rId12"/>
    <p:sldId id="281" r:id="rId13"/>
    <p:sldId id="275" r:id="rId14"/>
    <p:sldId id="27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1D51"/>
    <a:srgbClr val="2C567A"/>
    <a:srgbClr val="666666"/>
    <a:srgbClr val="0072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BCE9DF-6D2D-45F6-9722-AB63FE0219CD}" v="1" dt="2021-07-12T14:22:04.80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7949" autoAdjust="0"/>
  </p:normalViewPr>
  <p:slideViewPr>
    <p:cSldViewPr snapToGrid="0" showGuides="1">
      <p:cViewPr varScale="1">
        <p:scale>
          <a:sx n="96" d="100"/>
          <a:sy n="96" d="100"/>
        </p:scale>
        <p:origin x="178" y="3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00" d="100"/>
          <a:sy n="100" d="100"/>
        </p:scale>
        <p:origin x="1560" y="-146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243D74-B9C1-450A-B0F3-6C6DCB0CF2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32C27C33-9BB1-41D5-A236-12767E7E72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AB3EA8-A58D-4C92-A3AB-D271CCC294C7}" type="datetimeFigureOut">
              <a:rPr lang="en-US" smtClean="0"/>
              <a:t>7/12/2021</a:t>
            </a:fld>
            <a:endParaRPr lang="en-US" dirty="0"/>
          </a:p>
        </p:txBody>
      </p:sp>
      <p:sp>
        <p:nvSpPr>
          <p:cNvPr id="4" name="Footer Placeholder 3">
            <a:extLst>
              <a:ext uri="{FF2B5EF4-FFF2-40B4-BE49-F238E27FC236}">
                <a16:creationId xmlns:a16="http://schemas.microsoft.com/office/drawing/2014/main" id="{44A7EADB-04A4-4093-B238-438E2C7317A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DDD8696-706D-440E-AE04-4C644F0613E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2A5DE8-F2C4-4DB3-88D1-656DCD59E73E}" type="slidenum">
              <a:rPr lang="en-US" smtClean="0"/>
              <a:t>‹#›</a:t>
            </a:fld>
            <a:endParaRPr lang="en-US" dirty="0"/>
          </a:p>
        </p:txBody>
      </p:sp>
    </p:spTree>
    <p:extLst>
      <p:ext uri="{BB962C8B-B14F-4D97-AF65-F5344CB8AC3E}">
        <p14:creationId xmlns:p14="http://schemas.microsoft.com/office/powerpoint/2010/main" val="1789824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EFB4FA-E877-413E-B608-88789D806C57}" type="datetimeFigureOut">
              <a:rPr lang="en-US" noProof="0" smtClean="0"/>
              <a:t>7/12/2021</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6304E-FDE3-4B4F-A3B7-EBE87F3FA5E2}" type="slidenum">
              <a:rPr lang="en-US" noProof="0" smtClean="0"/>
              <a:t>‹#›</a:t>
            </a:fld>
            <a:endParaRPr lang="en-U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a:t>
            </a:fld>
            <a:endParaRPr lang="en-US"/>
          </a:p>
        </p:txBody>
      </p:sp>
    </p:spTree>
    <p:extLst>
      <p:ext uri="{BB962C8B-B14F-4D97-AF65-F5344CB8AC3E}">
        <p14:creationId xmlns:p14="http://schemas.microsoft.com/office/powerpoint/2010/main" val="29855309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10</a:t>
            </a:fld>
            <a:endParaRPr lang="en-US"/>
          </a:p>
        </p:txBody>
      </p:sp>
    </p:spTree>
    <p:extLst>
      <p:ext uri="{BB962C8B-B14F-4D97-AF65-F5344CB8AC3E}">
        <p14:creationId xmlns:p14="http://schemas.microsoft.com/office/powerpoint/2010/main" val="4057122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36304E-FDE3-4B4F-A3B7-EBE87F3FA5E2}" type="slidenum">
              <a:rPr lang="en-US" noProof="0" smtClean="0"/>
              <a:t>11</a:t>
            </a:fld>
            <a:endParaRPr lang="en-US" noProof="0" dirty="0"/>
          </a:p>
        </p:txBody>
      </p:sp>
    </p:spTree>
    <p:extLst>
      <p:ext uri="{BB962C8B-B14F-4D97-AF65-F5344CB8AC3E}">
        <p14:creationId xmlns:p14="http://schemas.microsoft.com/office/powerpoint/2010/main" val="1003903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2</a:t>
            </a:fld>
            <a:endParaRPr lang="en-US"/>
          </a:p>
        </p:txBody>
      </p:sp>
    </p:spTree>
    <p:extLst>
      <p:ext uri="{BB962C8B-B14F-4D97-AF65-F5344CB8AC3E}">
        <p14:creationId xmlns:p14="http://schemas.microsoft.com/office/powerpoint/2010/main" val="224316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3</a:t>
            </a:fld>
            <a:endParaRPr lang="en-US"/>
          </a:p>
        </p:txBody>
      </p:sp>
    </p:spTree>
    <p:extLst>
      <p:ext uri="{BB962C8B-B14F-4D97-AF65-F5344CB8AC3E}">
        <p14:creationId xmlns:p14="http://schemas.microsoft.com/office/powerpoint/2010/main" val="285139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4</a:t>
            </a:fld>
            <a:endParaRPr lang="en-US"/>
          </a:p>
        </p:txBody>
      </p:sp>
    </p:spTree>
    <p:extLst>
      <p:ext uri="{BB962C8B-B14F-4D97-AF65-F5344CB8AC3E}">
        <p14:creationId xmlns:p14="http://schemas.microsoft.com/office/powerpoint/2010/main" val="33280789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5</a:t>
            </a:fld>
            <a:endParaRPr lang="en-US"/>
          </a:p>
        </p:txBody>
      </p:sp>
    </p:spTree>
    <p:extLst>
      <p:ext uri="{BB962C8B-B14F-4D97-AF65-F5344CB8AC3E}">
        <p14:creationId xmlns:p14="http://schemas.microsoft.com/office/powerpoint/2010/main" val="1631156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6</a:t>
            </a:fld>
            <a:endParaRPr lang="en-US"/>
          </a:p>
        </p:txBody>
      </p:sp>
    </p:spTree>
    <p:extLst>
      <p:ext uri="{BB962C8B-B14F-4D97-AF65-F5344CB8AC3E}">
        <p14:creationId xmlns:p14="http://schemas.microsoft.com/office/powerpoint/2010/main" val="2596441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7</a:t>
            </a:fld>
            <a:endParaRPr lang="en-US"/>
          </a:p>
        </p:txBody>
      </p:sp>
    </p:spTree>
    <p:extLst>
      <p:ext uri="{BB962C8B-B14F-4D97-AF65-F5344CB8AC3E}">
        <p14:creationId xmlns:p14="http://schemas.microsoft.com/office/powerpoint/2010/main" val="4176716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8</a:t>
            </a:fld>
            <a:endParaRPr lang="en-US"/>
          </a:p>
        </p:txBody>
      </p:sp>
    </p:spTree>
    <p:extLst>
      <p:ext uri="{BB962C8B-B14F-4D97-AF65-F5344CB8AC3E}">
        <p14:creationId xmlns:p14="http://schemas.microsoft.com/office/powerpoint/2010/main" val="285226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336304E-FDE3-4B4F-A3B7-EBE87F3FA5E2}" type="slidenum">
              <a:rPr lang="en-US" smtClean="0"/>
              <a:t>9</a:t>
            </a:fld>
            <a:endParaRPr lang="en-US"/>
          </a:p>
        </p:txBody>
      </p:sp>
    </p:spTree>
    <p:extLst>
      <p:ext uri="{BB962C8B-B14F-4D97-AF65-F5344CB8AC3E}">
        <p14:creationId xmlns:p14="http://schemas.microsoft.com/office/powerpoint/2010/main" val="12140130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accent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01">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a:r>
              <a:rPr lang="en-US" noProof="0" dirty="0"/>
              <a:t>Website </a:t>
            </a:r>
            <a:r>
              <a:rPr lang="en-US" noProof="0" dirty="0" err="1"/>
              <a:t>url</a:t>
            </a:r>
            <a:r>
              <a:rPr lang="en-US" noProof="0" dirty="0"/>
              <a:t> here</a:t>
            </a:r>
          </a:p>
        </p:txBody>
      </p:sp>
      <p:pic>
        <p:nvPicPr>
          <p:cNvPr id="17" name="Graphic 16" descr="Envelop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aphic 17" descr="Network">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63713688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Straight Connector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aphic 18" descr="Envelop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aphic 19" descr="Network">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itle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email</a:t>
            </a:r>
          </a:p>
        </p:txBody>
      </p:sp>
      <p:sp>
        <p:nvSpPr>
          <p:cNvPr id="22" name="Text Placeholder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a:r>
              <a:rPr lang="en-US" noProof="0" dirty="0"/>
              <a:t>Website </a:t>
            </a:r>
            <a:r>
              <a:rPr lang="en-US" noProof="0" dirty="0" err="1"/>
              <a:t>url</a:t>
            </a:r>
            <a:r>
              <a:rPr lang="en-US" noProof="0" dirty="0"/>
              <a:t> here</a:t>
            </a:r>
          </a:p>
        </p:txBody>
      </p:sp>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a:r>
              <a:rPr lang="en-US" noProof="0"/>
              <a:t>Click to edit Master title style</a:t>
            </a:r>
            <a:endParaRPr lang="en-US" noProof="0" dirty="0"/>
          </a:p>
        </p:txBody>
      </p:sp>
    </p:spTree>
    <p:extLst>
      <p:ext uri="{BB962C8B-B14F-4D97-AF65-F5344CB8AC3E}">
        <p14:creationId xmlns:p14="http://schemas.microsoft.com/office/powerpoint/2010/main" val="810107028"/>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Oval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endParaRPr lang="en-US" noProof="0" dirty="0"/>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grpSp>
        <p:nvGrpSpPr>
          <p:cNvPr id="4" name="Group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Oval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8" name="Group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reeform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grpSp>
      <p:sp>
        <p:nvSpPr>
          <p:cNvPr id="21" name="Text Placeholder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Click to edit Master text styles</a:t>
            </a:r>
          </a:p>
        </p:txBody>
      </p:sp>
    </p:spTree>
    <p:extLst>
      <p:ext uri="{BB962C8B-B14F-4D97-AF65-F5344CB8AC3E}">
        <p14:creationId xmlns:p14="http://schemas.microsoft.com/office/powerpoint/2010/main" val="4226544123"/>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reeform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5" name="Freeform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6" name="Freeform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7" name="Content Placeholder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2" name="Picture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itle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3789758977"/>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reeform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0" name="Freeform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Content Placeholder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7" name="Content Placeholder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itle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09293422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reeform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4" name="Freeform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ext Placeholder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7" name="Content Placeholder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8" name="Text Placeholder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9" name="Content Placeholder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21" name="Picture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itle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2461794619"/>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9" name="Title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20" name="Text Placeholder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pic>
        <p:nvPicPr>
          <p:cNvPr id="8" name="Picture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reeform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2" name="Freeform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23" name="Freeform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Title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endParaRPr lang="en-US" noProof="0" dirty="0"/>
          </a:p>
        </p:txBody>
      </p:sp>
      <p:sp>
        <p:nvSpPr>
          <p:cNvPr id="17" name="Text Placeholder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8" name="Content Placeholder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pic>
        <p:nvPicPr>
          <p:cNvPr id="13" name="Picture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anchor="b">
            <a:noAutofit/>
          </a:bodyPr>
          <a:lstStyle>
            <a:lvl1pPr algn="l">
              <a:defRPr sz="5400" b="1" cap="all" baseline="0">
                <a:solidFill>
                  <a:schemeClr val="bg1"/>
                </a:solidFill>
                <a:latin typeface="+mj-lt"/>
              </a:defRPr>
            </a:lvl1pPr>
          </a:lstStyle>
          <a:p>
            <a:r>
              <a:rPr lang="en-US" noProof="0" dirty="0"/>
              <a:t>Title comes here</a:t>
            </a:r>
          </a:p>
        </p:txBody>
      </p:sp>
      <p:sp>
        <p:nvSpPr>
          <p:cNvPr id="3" name="Subtitle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US" noProof="0"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noProof="0"/>
              <a:t>Click icon to add picture</a:t>
            </a:r>
            <a:endParaRPr lang="en-US" noProof="0" dirty="0"/>
          </a:p>
        </p:txBody>
      </p:sp>
      <p:grpSp>
        <p:nvGrpSpPr>
          <p:cNvPr id="14" name="Group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reeform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6" name="Freeform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Straight Connector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anchor="b">
            <a:noAutofit/>
          </a:bodyPr>
          <a:lstStyle>
            <a:lvl1pPr algn="ctr">
              <a:defRPr sz="4000" b="1" cap="all" baseline="0">
                <a:solidFill>
                  <a:schemeClr val="bg1"/>
                </a:solidFill>
              </a:defRPr>
            </a:lvl1pPr>
          </a:lstStyle>
          <a:p>
            <a:r>
              <a:rPr lang="en-US" noProof="0"/>
              <a:t>Click to edit Master title style</a:t>
            </a:r>
          </a:p>
        </p:txBody>
      </p:sp>
      <p:sp>
        <p:nvSpPr>
          <p:cNvPr id="3" name="Text Placeholder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noProof="0"/>
              <a:t>Dummy Text Comes Here</a:t>
            </a:r>
          </a:p>
        </p:txBody>
      </p:sp>
      <p:pic>
        <p:nvPicPr>
          <p:cNvPr id="8" name="Picture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Oval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a:lstStyle>
            <a:lvl1pPr algn="ctr">
              <a:defRPr sz="900">
                <a:solidFill>
                  <a:srgbClr val="2C567A"/>
                </a:solidFill>
                <a:latin typeface="+mn-lt"/>
              </a:defRPr>
            </a:lvl1pPr>
          </a:lstStyle>
          <a:p>
            <a:fld id="{9EC71654-96A5-4280-94F3-931C61A9F92C}" type="slidenum">
              <a:rPr lang="en-US" noProof="0" smtClean="0"/>
              <a:pPr/>
              <a:t>‹#›</a:t>
            </a:fld>
            <a:endParaRPr lang="en-US" noProof="0" dirty="0"/>
          </a:p>
        </p:txBody>
      </p:sp>
      <p:sp>
        <p:nvSpPr>
          <p:cNvPr id="15" name="Picture Placeholder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anchor="ctr">
            <a:noAutofit/>
          </a:bodyPr>
          <a:lstStyle>
            <a:lvl1pPr marL="0" indent="0" algn="ctr">
              <a:buNone/>
              <a:defRPr sz="2400"/>
            </a:lvl1pPr>
          </a:lstStyle>
          <a:p>
            <a:r>
              <a:rPr lang="en-US" noProof="0"/>
              <a:t>Click icon to add picture</a:t>
            </a:r>
            <a:endParaRPr lang="en-US" noProof="0" dirty="0"/>
          </a:p>
        </p:txBody>
      </p:sp>
    </p:spTree>
    <p:extLst>
      <p:ext uri="{BB962C8B-B14F-4D97-AF65-F5344CB8AC3E}">
        <p14:creationId xmlns:p14="http://schemas.microsoft.com/office/powerpoint/2010/main" val="2750495570"/>
      </p:ext>
    </p:extLst>
  </p:cSld>
  <p:clrMapOvr>
    <a:masterClrMapping/>
  </p:clrMapOvr>
  <p:transition spd="slow">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with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oup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reeform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2" name="Freeform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3" name="Picture Placeholder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anchor="ctr">
            <a:noAutofit/>
          </a:bodyPr>
          <a:lstStyle>
            <a:lvl1pPr marL="0" indent="0" algn="ctr">
              <a:buNone/>
              <a:defRPr/>
            </a:lvl1pPr>
          </a:lstStyle>
          <a:p>
            <a:r>
              <a:rPr lang="en-US" noProof="0"/>
              <a:t>Click icon to add picture</a:t>
            </a:r>
            <a:endParaRPr lang="en-US" noProof="0" dirty="0"/>
          </a:p>
        </p:txBody>
      </p:sp>
      <p:sp>
        <p:nvSpPr>
          <p:cNvPr id="14" name="Title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endParaRPr lang="en-US" noProof="0" dirty="0"/>
          </a:p>
        </p:txBody>
      </p:sp>
    </p:spTree>
    <p:extLst>
      <p:ext uri="{BB962C8B-B14F-4D97-AF65-F5344CB8AC3E}">
        <p14:creationId xmlns:p14="http://schemas.microsoft.com/office/powerpoint/2010/main" val="1696208438"/>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noProof="0"/>
              <a:t>Click icon to add picture</a:t>
            </a:r>
            <a:endParaRPr lang="en-US" noProof="0" dirty="0"/>
          </a:p>
        </p:txBody>
      </p:sp>
    </p:spTree>
    <p:extLst>
      <p:ext uri="{BB962C8B-B14F-4D97-AF65-F5344CB8AC3E}">
        <p14:creationId xmlns:p14="http://schemas.microsoft.com/office/powerpoint/2010/main" val="196998616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03">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Oval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3" name="Picture Placeholder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
        <p:nvSpPr>
          <p:cNvPr id="9" name="Rectangle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Oval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219126" y="3207024"/>
            <a:ext cx="3445566"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6" name="Picture Placeholder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anchor="ctr"/>
          <a:lstStyle>
            <a:lvl1pPr marL="0" indent="0" algn="ctr">
              <a:buNone/>
              <a:defRPr/>
            </a:lvl1pPr>
          </a:lstStyle>
          <a:p>
            <a:r>
              <a:rPr lang="en-US" noProof="0"/>
              <a:t>Click icon to add picture</a:t>
            </a:r>
            <a:endParaRPr lang="en-US" noProof="0" dirty="0"/>
          </a:p>
        </p:txBody>
      </p:sp>
      <p:sp>
        <p:nvSpPr>
          <p:cNvPr id="17" name="Content Placeholder 2">
            <a:extLst>
              <a:ext uri="{FF2B5EF4-FFF2-40B4-BE49-F238E27FC236}">
                <a16:creationId xmlns:a16="http://schemas.microsoft.com/office/drawing/2014/main" id="{147C9C38-5B17-467D-B581-EF28ECB11E80}"/>
              </a:ext>
            </a:extLst>
          </p:cNvPr>
          <p:cNvSpPr>
            <a:spLocks noGrp="1"/>
          </p:cNvSpPr>
          <p:nvPr>
            <p:ph idx="14" hasCustomPrompt="1"/>
          </p:nvPr>
        </p:nvSpPr>
        <p:spPr>
          <a:xfrm>
            <a:off x="8527490" y="3207024"/>
            <a:ext cx="3445200" cy="2504663"/>
          </a:xfrm>
        </p:spPr>
        <p:txBody>
          <a:bodyPr lIns="0" tIns="0" rIns="0" bIns="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219126"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1" name="Content Placeholder 2">
            <a:extLst>
              <a:ext uri="{FF2B5EF4-FFF2-40B4-BE49-F238E27FC236}">
                <a16:creationId xmlns:a16="http://schemas.microsoft.com/office/drawing/2014/main" id="{F694448B-800C-40EF-8F61-18C018E8374C}"/>
              </a:ext>
            </a:extLst>
          </p:cNvPr>
          <p:cNvSpPr>
            <a:spLocks noGrp="1"/>
          </p:cNvSpPr>
          <p:nvPr>
            <p:ph idx="16" hasCustomPrompt="1"/>
          </p:nvPr>
        </p:nvSpPr>
        <p:spPr>
          <a:xfrm>
            <a:off x="8527124" y="2711636"/>
            <a:ext cx="3445566" cy="495389"/>
          </a:xfrm>
        </p:spPr>
        <p:txBody>
          <a:bodyPr lIns="0" tIns="0" rIns="0" bIns="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12" name="Picture Placeholder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anchor="ctr">
            <a:no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1741033213"/>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Layout">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Rectangle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hasCustomPrompt="1"/>
          </p:nvPr>
        </p:nvSpPr>
        <p:spPr>
          <a:xfrm>
            <a:off x="680934" y="2863158"/>
            <a:ext cx="4074002" cy="2846648"/>
          </a:xfrm>
        </p:spPr>
        <p:txBody>
          <a:bodyPr lIns="0" tIns="0" rIns="0" bIns="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accent2"/>
              </a:solidFill>
            </a:endParaRPr>
          </a:p>
        </p:txBody>
      </p:sp>
      <p:pic>
        <p:nvPicPr>
          <p:cNvPr id="8" name="Picture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Oval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20" name="Content Placeholder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01 comes here</a:t>
            </a:r>
          </a:p>
        </p:txBody>
      </p:sp>
      <p:sp>
        <p:nvSpPr>
          <p:cNvPr id="23" name="Content Placeholder 2">
            <a:extLst>
              <a:ext uri="{FF2B5EF4-FFF2-40B4-BE49-F238E27FC236}">
                <a16:creationId xmlns:a16="http://schemas.microsoft.com/office/drawing/2014/main" id="{E5123CE7-2F8A-489B-BD99-0C2A33ADF49A}"/>
              </a:ext>
            </a:extLst>
          </p:cNvPr>
          <p:cNvSpPr>
            <a:spLocks noGrp="1"/>
          </p:cNvSpPr>
          <p:nvPr>
            <p:ph idx="19" hasCustomPrompt="1"/>
          </p:nvPr>
        </p:nvSpPr>
        <p:spPr>
          <a:xfrm>
            <a:off x="7327918" y="1648186"/>
            <a:ext cx="4074002" cy="2834508"/>
          </a:xfrm>
        </p:spPr>
        <p:txBody>
          <a:bodyPr lIns="0" tIns="0" rIns="0" bIns="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Edit Master text styles</a:t>
            </a:r>
          </a:p>
        </p:txBody>
      </p:sp>
      <p:sp>
        <p:nvSpPr>
          <p:cNvPr id="25" name="Content Placeholder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Topic 02 comes here</a:t>
            </a:r>
          </a:p>
        </p:txBody>
      </p:sp>
      <p:sp>
        <p:nvSpPr>
          <p:cNvPr id="21" name="Oval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Picture Placeholder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
        <p:nvSpPr>
          <p:cNvPr id="28" name="Oval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anchor="ctr">
            <a:normAutofit/>
          </a:bodyPr>
          <a:lstStyle>
            <a:lvl1pPr marL="0" indent="0" algn="ctr">
              <a:buNone/>
              <a:defRPr sz="1100">
                <a:solidFill>
                  <a:schemeClr val="bg1"/>
                </a:solidFill>
              </a:defRPr>
            </a:lvl1pPr>
          </a:lstStyle>
          <a:p>
            <a:r>
              <a:rPr lang="en-US" noProof="0" dirty="0"/>
              <a:t>icon</a:t>
            </a:r>
          </a:p>
        </p:txBody>
      </p:sp>
    </p:spTree>
    <p:extLst>
      <p:ext uri="{BB962C8B-B14F-4D97-AF65-F5344CB8AC3E}">
        <p14:creationId xmlns:p14="http://schemas.microsoft.com/office/powerpoint/2010/main" val="89140091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reeform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3" name="Freeform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14" name="Freeform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Tree>
    <p:extLst>
      <p:ext uri="{BB962C8B-B14F-4D97-AF65-F5344CB8AC3E}">
        <p14:creationId xmlns:p14="http://schemas.microsoft.com/office/powerpoint/2010/main" val="156476069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reeform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8" name="Freeform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grpSp>
      <p:sp>
        <p:nvSpPr>
          <p:cNvPr id="23" name="Oval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Oval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5" name="Oval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6" name="Oval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Freeform: Shape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Freeform: Shape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Freeform: Shape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Freeform: Shape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Title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anchor="b">
            <a:noAutofit/>
          </a:bodyPr>
          <a:lstStyle>
            <a:lvl1pPr>
              <a:defRPr sz="3200" b="1" cap="all" baseline="0"/>
            </a:lvl1pPr>
          </a:lstStyle>
          <a:p>
            <a:r>
              <a:rPr lang="en-US" noProof="0"/>
              <a:t>Click to edit Master title style</a:t>
            </a:r>
            <a:endParaRPr lang="en-US" noProof="0" dirty="0"/>
          </a:p>
        </p:txBody>
      </p:sp>
      <p:sp>
        <p:nvSpPr>
          <p:cNvPr id="7" name="Rectangle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solidFill>
                <a:schemeClr val="bg1"/>
              </a:solidFill>
            </a:endParaRPr>
          </a:p>
        </p:txBody>
      </p:sp>
      <p:pic>
        <p:nvPicPr>
          <p:cNvPr id="8" name="Picture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Oval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Slide Number Placeholder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a:lstStyle>
            <a:lvl1pPr algn="ctr">
              <a:defRPr sz="900">
                <a:solidFill>
                  <a:schemeClr val="bg1"/>
                </a:solidFill>
                <a:latin typeface="+mn-lt"/>
              </a:defRPr>
            </a:lvl1pPr>
          </a:lstStyle>
          <a:p>
            <a:fld id="{9EC71654-96A5-4280-94F3-931C61A9F92C}" type="slidenum">
              <a:rPr lang="en-US" noProof="0" smtClean="0"/>
              <a:pPr/>
              <a:t>‹#›</a:t>
            </a:fld>
            <a:endParaRPr lang="en-US" noProof="0" dirty="0"/>
          </a:p>
        </p:txBody>
      </p:sp>
      <p:sp>
        <p:nvSpPr>
          <p:cNvPr id="3" name="Picture Placeholder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1" name="Picture Placeholder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2" name="Picture Placeholder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13" name="Picture Placeholder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anchor="ctr">
            <a:normAutofit/>
          </a:bodyPr>
          <a:lstStyle>
            <a:lvl1pPr marL="0" indent="0" algn="ctr">
              <a:buNone/>
              <a:defRPr sz="2000"/>
            </a:lvl1pPr>
          </a:lstStyle>
          <a:p>
            <a:r>
              <a:rPr lang="en-US" noProof="0"/>
              <a:t>Click icon to add picture</a:t>
            </a:r>
            <a:endParaRPr lang="en-US" noProof="0" dirty="0"/>
          </a:p>
        </p:txBody>
      </p:sp>
      <p:sp>
        <p:nvSpPr>
          <p:cNvPr id="27" name="Content Placeholder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28" name="Content Placeholder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29" name="Content Placeholder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0" name="Content Placeholder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1" name="Content Placeholder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2" name="Content Placeholder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
        <p:nvSpPr>
          <p:cNvPr id="33" name="Content Placeholder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a:t>Click to edit Master text styles</a:t>
            </a:r>
          </a:p>
        </p:txBody>
      </p:sp>
      <p:sp>
        <p:nvSpPr>
          <p:cNvPr id="34" name="Content Placeholder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a:r>
              <a:rPr lang="en-US" noProof="0" dirty="0"/>
              <a:t>Executive 01</a:t>
            </a:r>
          </a:p>
        </p:txBody>
      </p:sp>
    </p:spTree>
    <p:extLst>
      <p:ext uri="{BB962C8B-B14F-4D97-AF65-F5344CB8AC3E}">
        <p14:creationId xmlns:p14="http://schemas.microsoft.com/office/powerpoint/2010/main" val="387650381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noProof="0"/>
              <a:t>Click to edit Master title style</a:t>
            </a:r>
          </a:p>
        </p:txBody>
      </p:sp>
      <p:sp>
        <p:nvSpPr>
          <p:cNvPr id="3" name="Text Placeholder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51F27F-98F9-A147-8986-34441C7B752D}" type="datetime1">
              <a:rPr lang="en-US" noProof="0" smtClean="0"/>
              <a:t>7/12/2021</a:t>
            </a:fld>
            <a:endParaRPr lang="en-US" noProof="0" dirty="0"/>
          </a:p>
        </p:txBody>
      </p:sp>
      <p:sp>
        <p:nvSpPr>
          <p:cNvPr id="5" name="Footer Placeholder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noProof="0" dirty="0"/>
          </a:p>
        </p:txBody>
      </p:sp>
      <p:sp>
        <p:nvSpPr>
          <p:cNvPr id="6" name="Slide Number Placeholder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C71654-96A5-4280-94F3-931C61A9F92C}" type="slidenum">
              <a:rPr lang="en-US" noProof="0" smtClean="0"/>
              <a:t>‹#›</a:t>
            </a:fld>
            <a:endParaRPr lang="en-U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Lst>
  <p:transition spd="slow">
    <p:wip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25" userDrawn="1">
          <p15:clr>
            <a:srgbClr val="F26B43"/>
          </p15:clr>
        </p15:guide>
        <p15:guide id="4" pos="734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27.jp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hyperlink" Target="https://www.linkedin.com/company/64638108" TargetMode="External"/><Relationship Id="rId5" Type="http://schemas.openxmlformats.org/officeDocument/2006/relationships/hyperlink" Target="https://www.facebook.com/Main-Street-Advisors-LLC-101869518028166/?modal=admin_todo_tour" TargetMode="Externa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pewsocialtrends.org/essay/millennial-life-how-young-adulthood-today-compares-with-prior-generations/" TargetMode="External"/><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hyperlink" Target="https://www.forbes.com/feature/millennial-money/#2051fed24799" TargetMode="External"/><Relationship Id="rId5" Type="http://schemas.openxmlformats.org/officeDocument/2006/relationships/hyperlink" Target="https://www.cnbc.com/2019/05/10/62-percent-of-millennials-say-they-are-living-paycheck-to-paycheck.html" TargetMode="External"/><Relationship Id="rId4" Type="http://schemas.openxmlformats.org/officeDocument/2006/relationships/hyperlink" Target="https://www.prnewswire.com/news-releases/the-debt-struggle-is-real--especially-for-gen-xers-300746841.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thebalance.com/what-is-your-net-worth-1289788"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8" Type="http://schemas.openxmlformats.org/officeDocument/2006/relationships/hyperlink" Target="https://youneedabudget.com/" TargetMode="External"/><Relationship Id="rId3" Type="http://schemas.openxmlformats.org/officeDocument/2006/relationships/image" Target="../media/image14.png"/><Relationship Id="rId7" Type="http://schemas.openxmlformats.org/officeDocument/2006/relationships/hyperlink" Target="https://www.mint.com/"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0.png"/><Relationship Id="rId5" Type="http://schemas.openxmlformats.org/officeDocument/2006/relationships/image" Target="../media/image16.png"/><Relationship Id="rId10" Type="http://schemas.openxmlformats.org/officeDocument/2006/relationships/hyperlink" Target="https://everydollar.com/" TargetMode="External"/><Relationship Id="rId4" Type="http://schemas.openxmlformats.org/officeDocument/2006/relationships/image" Target="../media/image15.svg"/><Relationship Id="rId9" Type="http://schemas.openxmlformats.org/officeDocument/2006/relationships/hyperlink" Target="https://goodbudget.com/"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studentaid.gov/announcements-events/coronavirus" TargetMode="External"/><Relationship Id="rId3" Type="http://schemas.openxmlformats.org/officeDocument/2006/relationships/image" Target="../media/image14.png"/><Relationship Id="rId7" Type="http://schemas.openxmlformats.org/officeDocument/2006/relationships/hyperlink" Target="https://www.forbes.com/sites/zackfriedman/2020/03/31/student-loans-coronavirus-advice/#25758abe6bb1" TargetMode="External"/><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image" Target="../media/image10.png"/><Relationship Id="rId5" Type="http://schemas.openxmlformats.org/officeDocument/2006/relationships/image" Target="../media/image16.png"/><Relationship Id="rId10" Type="http://schemas.openxmlformats.org/officeDocument/2006/relationships/hyperlink" Target="https://www.forbes.com/sites/zackfriedman/2020/02/05/student-loan-refinancing-just-got-incredibly-cheap/#2b37a2ea25be" TargetMode="External"/><Relationship Id="rId4" Type="http://schemas.openxmlformats.org/officeDocument/2006/relationships/image" Target="../media/image15.svg"/><Relationship Id="rId9" Type="http://schemas.openxmlformats.org/officeDocument/2006/relationships/hyperlink" Target="https://www.makelemonade.co/calculators/student-loan-refinancing-calculator/"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dinkytown.net/" TargetMode="External"/><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hyperlink" Target="https://www.forbes.com/sites/zackfriedman/2020/03/31/student-loans-coronavirus-advice/#25758abe6bb1" TargetMode="External"/><Relationship Id="rId12"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svg"/><Relationship Id="rId11" Type="http://schemas.openxmlformats.org/officeDocument/2006/relationships/hyperlink" Target="https://www.mainstadvisors.com/web-resources/" TargetMode="External"/><Relationship Id="rId5" Type="http://schemas.openxmlformats.org/officeDocument/2006/relationships/image" Target="../media/image16.png"/><Relationship Id="rId10" Type="http://schemas.openxmlformats.org/officeDocument/2006/relationships/hyperlink" Target="https://www.makelemonade.co/calculators/student-loan-refinancing-calculator/" TargetMode="External"/><Relationship Id="rId4" Type="http://schemas.openxmlformats.org/officeDocument/2006/relationships/image" Target="../media/image15.svg"/><Relationship Id="rId9" Type="http://schemas.openxmlformats.org/officeDocument/2006/relationships/hyperlink" Target="https://www.mainstadvisors.com/recommended-reading/"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mainstadvisors.com/"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20.jp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hyperlink" Target="https://www.mainstadvisors.com/retirement-financial-planning/" TargetMode="External"/><Relationship Id="rId7"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EF7BD-FE81-4B20-8DC5-0B3EB736F9F8}"/>
              </a:ext>
            </a:extLst>
          </p:cNvPr>
          <p:cNvSpPr>
            <a:spLocks noGrp="1"/>
          </p:cNvSpPr>
          <p:nvPr>
            <p:ph type="ctrTitle"/>
          </p:nvPr>
        </p:nvSpPr>
        <p:spPr>
          <a:xfrm>
            <a:off x="6343650" y="2173288"/>
            <a:ext cx="5143500" cy="2090808"/>
          </a:xfrm>
        </p:spPr>
        <p:txBody>
          <a:bodyPr anchor="b">
            <a:normAutofit/>
          </a:bodyPr>
          <a:lstStyle/>
          <a:p>
            <a:r>
              <a:rPr lang="en-US" dirty="0"/>
              <a:t>Getting Started</a:t>
            </a:r>
          </a:p>
        </p:txBody>
      </p:sp>
      <p:sp>
        <p:nvSpPr>
          <p:cNvPr id="3" name="Subtitle 2">
            <a:extLst>
              <a:ext uri="{FF2B5EF4-FFF2-40B4-BE49-F238E27FC236}">
                <a16:creationId xmlns:a16="http://schemas.microsoft.com/office/drawing/2014/main" id="{1AFF0EFE-C50F-44EB-8978-B97795477C9E}"/>
              </a:ext>
            </a:extLst>
          </p:cNvPr>
          <p:cNvSpPr>
            <a:spLocks noGrp="1"/>
          </p:cNvSpPr>
          <p:nvPr>
            <p:ph type="subTitle" idx="1"/>
          </p:nvPr>
        </p:nvSpPr>
        <p:spPr>
          <a:xfrm>
            <a:off x="6343650" y="4279971"/>
            <a:ext cx="5143500" cy="503167"/>
          </a:xfrm>
        </p:spPr>
        <p:txBody>
          <a:bodyPr>
            <a:normAutofit/>
          </a:bodyPr>
          <a:lstStyle/>
          <a:p>
            <a:r>
              <a:rPr lang="en-US" sz="1500" dirty="0"/>
              <a:t>We know it’s the little things that can make all the difference</a:t>
            </a:r>
          </a:p>
        </p:txBody>
      </p:sp>
      <p:pic>
        <p:nvPicPr>
          <p:cNvPr id="10" name="Picture Placeholder 9">
            <a:extLst>
              <a:ext uri="{FF2B5EF4-FFF2-40B4-BE49-F238E27FC236}">
                <a16:creationId xmlns:a16="http://schemas.microsoft.com/office/drawing/2014/main" id="{CF143FEA-6E93-4548-8A9B-318F437CD887}"/>
              </a:ext>
            </a:extLst>
          </p:cNvPr>
          <p:cNvPicPr>
            <a:picLocks noGrp="1" noChangeAspect="1"/>
          </p:cNvPicPr>
          <p:nvPr>
            <p:ph type="pic" sz="quarter" idx="10"/>
          </p:nvPr>
        </p:nvPicPr>
        <p:blipFill rotWithShape="1">
          <a:blip r:embed="rId3"/>
          <a:srcRect l="23068" r="10181" b="-2"/>
          <a:stretch/>
        </p:blipFill>
        <p:spPr>
          <a:xfrm>
            <a:off x="710812" y="728545"/>
            <a:ext cx="5305661" cy="5305661"/>
          </a:xfrm>
          <a:noFill/>
        </p:spPr>
      </p:pic>
      <p:sp>
        <p:nvSpPr>
          <p:cNvPr id="4" name="Rectangle 3">
            <a:extLst>
              <a:ext uri="{FF2B5EF4-FFF2-40B4-BE49-F238E27FC236}">
                <a16:creationId xmlns:a16="http://schemas.microsoft.com/office/drawing/2014/main" id="{BB4BF43F-F72F-4369-A915-2FBF74ECC347}"/>
              </a:ext>
            </a:extLst>
          </p:cNvPr>
          <p:cNvSpPr/>
          <p:nvPr/>
        </p:nvSpPr>
        <p:spPr>
          <a:xfrm>
            <a:off x="9395927" y="289249"/>
            <a:ext cx="2631232" cy="1240971"/>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sign&#10;&#10;Description automatically generated">
            <a:extLst>
              <a:ext uri="{FF2B5EF4-FFF2-40B4-BE49-F238E27FC236}">
                <a16:creationId xmlns:a16="http://schemas.microsoft.com/office/drawing/2014/main" id="{F0B2A3C6-6A70-4AE6-A02A-3F2401A754A7}"/>
              </a:ext>
            </a:extLst>
          </p:cNvPr>
          <p:cNvPicPr>
            <a:picLocks noChangeAspect="1"/>
          </p:cNvPicPr>
          <p:nvPr/>
        </p:nvPicPr>
        <p:blipFill>
          <a:blip r:embed="rId4"/>
          <a:stretch>
            <a:fillRect/>
          </a:stretch>
        </p:blipFill>
        <p:spPr>
          <a:xfrm>
            <a:off x="9482818" y="414434"/>
            <a:ext cx="2457450" cy="990600"/>
          </a:xfrm>
          <a:prstGeom prst="rect">
            <a:avLst/>
          </a:prstGeom>
          <a:solidFill>
            <a:schemeClr val="bg1"/>
          </a:solidFill>
        </p:spPr>
      </p:pic>
      <p:sp>
        <p:nvSpPr>
          <p:cNvPr id="7" name="TextBox 6">
            <a:extLst>
              <a:ext uri="{FF2B5EF4-FFF2-40B4-BE49-F238E27FC236}">
                <a16:creationId xmlns:a16="http://schemas.microsoft.com/office/drawing/2014/main" id="{EE28771A-B4A1-4A70-825E-7F44691AD6F4}"/>
              </a:ext>
            </a:extLst>
          </p:cNvPr>
          <p:cNvSpPr txBox="1"/>
          <p:nvPr/>
        </p:nvSpPr>
        <p:spPr>
          <a:xfrm>
            <a:off x="6343650" y="5010539"/>
            <a:ext cx="3841971" cy="923330"/>
          </a:xfrm>
          <a:prstGeom prst="rect">
            <a:avLst/>
          </a:prstGeom>
          <a:noFill/>
        </p:spPr>
        <p:txBody>
          <a:bodyPr wrap="square" rtlCol="0">
            <a:spAutoFit/>
          </a:bodyPr>
          <a:lstStyle/>
          <a:p>
            <a:r>
              <a:rPr lang="en-US" dirty="0">
                <a:solidFill>
                  <a:srgbClr val="92D050"/>
                </a:solidFill>
              </a:rPr>
              <a:t>A Guidebook for Those Setting the Foundation</a:t>
            </a:r>
          </a:p>
          <a:p>
            <a:r>
              <a:rPr lang="en-US" dirty="0">
                <a:solidFill>
                  <a:srgbClr val="92D050"/>
                </a:solidFill>
              </a:rPr>
              <a:t>(Built for individuals in their 20’s, 30’s)</a:t>
            </a:r>
          </a:p>
        </p:txBody>
      </p:sp>
    </p:spTree>
    <p:extLst>
      <p:ext uri="{BB962C8B-B14F-4D97-AF65-F5344CB8AC3E}">
        <p14:creationId xmlns:p14="http://schemas.microsoft.com/office/powerpoint/2010/main" val="3737989870"/>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9B0EC6D-03DD-4CEE-9979-34A964DCA45D}"/>
              </a:ext>
            </a:extLst>
          </p:cNvPr>
          <p:cNvSpPr>
            <a:spLocks noGrp="1"/>
          </p:cNvSpPr>
          <p:nvPr>
            <p:ph type="title"/>
          </p:nvPr>
        </p:nvSpPr>
        <p:spPr>
          <a:xfrm>
            <a:off x="6343650" y="1524000"/>
            <a:ext cx="4933950" cy="2556448"/>
          </a:xfrm>
          <a:solidFill>
            <a:schemeClr val="bg1"/>
          </a:solidFill>
        </p:spPr>
        <p:txBody>
          <a:bodyPr/>
          <a:lstStyle/>
          <a:p>
            <a:r>
              <a:rPr lang="en-US" dirty="0">
                <a:solidFill>
                  <a:schemeClr val="tx2">
                    <a:lumMod val="50000"/>
                  </a:schemeClr>
                </a:solidFill>
              </a:rPr>
              <a:t>Hope to hear from you soon!</a:t>
            </a:r>
          </a:p>
        </p:txBody>
      </p:sp>
      <p:sp>
        <p:nvSpPr>
          <p:cNvPr id="2" name="Subtitle 1">
            <a:extLst>
              <a:ext uri="{FF2B5EF4-FFF2-40B4-BE49-F238E27FC236}">
                <a16:creationId xmlns:a16="http://schemas.microsoft.com/office/drawing/2014/main" id="{10F9F51E-A3D5-4726-BACE-D5CDD8A46429}"/>
              </a:ext>
            </a:extLst>
          </p:cNvPr>
          <p:cNvSpPr>
            <a:spLocks noGrp="1"/>
          </p:cNvSpPr>
          <p:nvPr>
            <p:ph type="subTitle" idx="1"/>
          </p:nvPr>
        </p:nvSpPr>
        <p:spPr/>
        <p:txBody>
          <a:bodyPr/>
          <a:lstStyle/>
          <a:p>
            <a:r>
              <a:rPr lang="en-US" dirty="0"/>
              <a:t>CFP@mainstadvisors.com</a:t>
            </a:r>
          </a:p>
        </p:txBody>
      </p:sp>
      <p:sp>
        <p:nvSpPr>
          <p:cNvPr id="5" name="Text Placeholder 4">
            <a:extLst>
              <a:ext uri="{FF2B5EF4-FFF2-40B4-BE49-F238E27FC236}">
                <a16:creationId xmlns:a16="http://schemas.microsoft.com/office/drawing/2014/main" id="{F91501E1-4EA1-44EB-AF62-6F74678A2331}"/>
              </a:ext>
            </a:extLst>
          </p:cNvPr>
          <p:cNvSpPr>
            <a:spLocks noGrp="1"/>
          </p:cNvSpPr>
          <p:nvPr>
            <p:ph type="body" sz="quarter" idx="11"/>
          </p:nvPr>
        </p:nvSpPr>
        <p:spPr/>
        <p:txBody>
          <a:bodyPr/>
          <a:lstStyle/>
          <a:p>
            <a:r>
              <a:rPr lang="en-US" dirty="0"/>
              <a:t>https://www.mainstadvisors.com</a:t>
            </a:r>
          </a:p>
          <a:p>
            <a:endParaRPr lang="en-US" dirty="0"/>
          </a:p>
          <a:p>
            <a:r>
              <a:rPr lang="en-US" dirty="0"/>
              <a:t> </a:t>
            </a:r>
          </a:p>
          <a:p>
            <a:r>
              <a:rPr lang="en-US" dirty="0"/>
              <a:t> </a:t>
            </a:r>
          </a:p>
        </p:txBody>
      </p:sp>
      <p:pic>
        <p:nvPicPr>
          <p:cNvPr id="4" name="Graphic 3" descr="Receiver">
            <a:extLst>
              <a:ext uri="{FF2B5EF4-FFF2-40B4-BE49-F238E27FC236}">
                <a16:creationId xmlns:a16="http://schemas.microsoft.com/office/drawing/2014/main" id="{915B71EC-3876-45C9-A4F6-8D35441AED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2252" y="5515873"/>
            <a:ext cx="496554" cy="496554"/>
          </a:xfrm>
          <a:prstGeom prst="rect">
            <a:avLst/>
          </a:prstGeom>
        </p:spPr>
      </p:pic>
      <p:sp>
        <p:nvSpPr>
          <p:cNvPr id="6" name="TextBox 5">
            <a:extLst>
              <a:ext uri="{FF2B5EF4-FFF2-40B4-BE49-F238E27FC236}">
                <a16:creationId xmlns:a16="http://schemas.microsoft.com/office/drawing/2014/main" id="{36A12498-5C11-4AF6-8B2E-F6AEDEB4ADA9}"/>
              </a:ext>
            </a:extLst>
          </p:cNvPr>
          <p:cNvSpPr txBox="1"/>
          <p:nvPr/>
        </p:nvSpPr>
        <p:spPr>
          <a:xfrm>
            <a:off x="7002130" y="5540650"/>
            <a:ext cx="2875295" cy="369332"/>
          </a:xfrm>
          <a:prstGeom prst="rect">
            <a:avLst/>
          </a:prstGeom>
          <a:noFill/>
        </p:spPr>
        <p:txBody>
          <a:bodyPr wrap="square" rtlCol="0">
            <a:spAutoFit/>
          </a:bodyPr>
          <a:lstStyle/>
          <a:p>
            <a:r>
              <a:rPr lang="en-US" dirty="0"/>
              <a:t>410-840-9200</a:t>
            </a:r>
          </a:p>
        </p:txBody>
      </p:sp>
      <p:pic>
        <p:nvPicPr>
          <p:cNvPr id="12" name="Picture Placeholder 11" descr="A sign on the side of a building&#10;&#10;Description automatically generated">
            <a:extLst>
              <a:ext uri="{FF2B5EF4-FFF2-40B4-BE49-F238E27FC236}">
                <a16:creationId xmlns:a16="http://schemas.microsoft.com/office/drawing/2014/main" id="{CDDA006F-3888-4260-8495-41E5B78AB76B}"/>
              </a:ext>
            </a:extLst>
          </p:cNvPr>
          <p:cNvPicPr>
            <a:picLocks noGrp="1" noChangeAspect="1"/>
          </p:cNvPicPr>
          <p:nvPr>
            <p:ph type="pic" sz="quarter" idx="10"/>
          </p:nvPr>
        </p:nvPicPr>
        <p:blipFill>
          <a:blip r:embed="rId5"/>
          <a:srcRect l="12417" r="12417"/>
          <a:stretch>
            <a:fillRect/>
          </a:stretch>
        </p:blipFill>
        <p:spPr/>
      </p:pic>
    </p:spTree>
    <p:extLst>
      <p:ext uri="{BB962C8B-B14F-4D97-AF65-F5344CB8AC3E}">
        <p14:creationId xmlns:p14="http://schemas.microsoft.com/office/powerpoint/2010/main" val="292880249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a:xfrm>
            <a:off x="6140625" y="2711193"/>
            <a:ext cx="5722223" cy="921807"/>
          </a:xfrm>
        </p:spPr>
        <p:txBody>
          <a:bodyPr/>
          <a:lstStyle/>
          <a:p>
            <a:r>
              <a:rPr lang="en-US" dirty="0"/>
              <a:t>Thank you!</a:t>
            </a:r>
          </a:p>
        </p:txBody>
      </p:sp>
      <p:pic>
        <p:nvPicPr>
          <p:cNvPr id="42" name="Picture 41" descr="A close up of a sign&#10;&#10;Description automatically generated">
            <a:extLst>
              <a:ext uri="{FF2B5EF4-FFF2-40B4-BE49-F238E27FC236}">
                <a16:creationId xmlns:a16="http://schemas.microsoft.com/office/drawing/2014/main" id="{B50CEB71-0286-4B26-91D8-8309E02513CB}"/>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a14:imgEffect>
                  </a14:imgLayer>
                </a14:imgProps>
              </a:ext>
            </a:extLst>
          </a:blip>
          <a:stretch>
            <a:fillRect/>
          </a:stretch>
        </p:blipFill>
        <p:spPr>
          <a:xfrm>
            <a:off x="1211608" y="2295524"/>
            <a:ext cx="4084292" cy="1646381"/>
          </a:xfrm>
          <a:prstGeom prst="rect">
            <a:avLst/>
          </a:prstGeom>
        </p:spPr>
      </p:pic>
      <p:sp>
        <p:nvSpPr>
          <p:cNvPr id="43" name="Rectangle 42">
            <a:extLst>
              <a:ext uri="{FF2B5EF4-FFF2-40B4-BE49-F238E27FC236}">
                <a16:creationId xmlns:a16="http://schemas.microsoft.com/office/drawing/2014/main" id="{716F8325-E971-4A14-9A1C-37F98F10909F}"/>
              </a:ext>
            </a:extLst>
          </p:cNvPr>
          <p:cNvSpPr/>
          <p:nvPr/>
        </p:nvSpPr>
        <p:spPr>
          <a:xfrm>
            <a:off x="6361043" y="4389120"/>
            <a:ext cx="3609892" cy="1359355"/>
          </a:xfrm>
          <a:prstGeom prst="rect">
            <a:avLst/>
          </a:prstGeom>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3E79CE27-D0C4-4745-BE9C-62A59512806B}"/>
              </a:ext>
            </a:extLst>
          </p:cNvPr>
          <p:cNvSpPr txBox="1"/>
          <p:nvPr/>
        </p:nvSpPr>
        <p:spPr>
          <a:xfrm>
            <a:off x="6361043" y="4548146"/>
            <a:ext cx="3291840" cy="1200329"/>
          </a:xfrm>
          <a:prstGeom prst="rect">
            <a:avLst/>
          </a:prstGeom>
          <a:noFill/>
        </p:spPr>
        <p:txBody>
          <a:bodyPr wrap="square" rtlCol="0">
            <a:spAutoFit/>
          </a:bodyPr>
          <a:lstStyle/>
          <a:p>
            <a:r>
              <a:rPr lang="en-US" dirty="0"/>
              <a:t>Hometown Service | Thoughtful Solutions | Powerful Results.</a:t>
            </a:r>
            <a:br>
              <a:rPr lang="en-US" dirty="0"/>
            </a:br>
            <a:r>
              <a:rPr lang="en-US" i="1" dirty="0">
                <a:solidFill>
                  <a:srgbClr val="92D050"/>
                </a:solidFill>
              </a:rPr>
              <a:t>We know it’s the little things that can make all the difference.</a:t>
            </a:r>
          </a:p>
        </p:txBody>
      </p:sp>
      <p:sp>
        <p:nvSpPr>
          <p:cNvPr id="45" name="Rectangle 44">
            <a:extLst>
              <a:ext uri="{FF2B5EF4-FFF2-40B4-BE49-F238E27FC236}">
                <a16:creationId xmlns:a16="http://schemas.microsoft.com/office/drawing/2014/main" id="{8F83054E-5DA0-445B-AF1B-5C477819775B}"/>
              </a:ext>
            </a:extLst>
          </p:cNvPr>
          <p:cNvSpPr/>
          <p:nvPr/>
        </p:nvSpPr>
        <p:spPr>
          <a:xfrm>
            <a:off x="9819861" y="286247"/>
            <a:ext cx="2115047" cy="985418"/>
          </a:xfrm>
          <a:prstGeom prst="rect">
            <a:avLst/>
          </a:prstGeom>
          <a:solidFill>
            <a:schemeClr val="bg1"/>
          </a:solidFill>
          <a:ln>
            <a:solidFill>
              <a:srgbClr val="92D050"/>
            </a:solidFill>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CC</a:t>
            </a:r>
          </a:p>
        </p:txBody>
      </p:sp>
      <p:sp>
        <p:nvSpPr>
          <p:cNvPr id="46" name="TextBox 45">
            <a:hlinkClick r:id="rId5"/>
            <a:extLst>
              <a:ext uri="{FF2B5EF4-FFF2-40B4-BE49-F238E27FC236}">
                <a16:creationId xmlns:a16="http://schemas.microsoft.com/office/drawing/2014/main" id="{C89E227C-7E6D-4B66-BE47-2C760EAF65A0}"/>
              </a:ext>
            </a:extLst>
          </p:cNvPr>
          <p:cNvSpPr txBox="1"/>
          <p:nvPr/>
        </p:nvSpPr>
        <p:spPr>
          <a:xfrm>
            <a:off x="10229350" y="746963"/>
            <a:ext cx="453224" cy="461665"/>
          </a:xfrm>
          <a:prstGeom prst="rect">
            <a:avLst/>
          </a:prstGeom>
          <a:solidFill>
            <a:schemeClr val="tx2">
              <a:lumMod val="60000"/>
              <a:lumOff val="40000"/>
            </a:schemeClr>
          </a:solidFill>
          <a:ln w="25400">
            <a:solidFill>
              <a:srgbClr val="92D050"/>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US" sz="2400" dirty="0">
                <a:hlinkClick r:id="rId5"/>
              </a:rPr>
              <a:t>f</a:t>
            </a:r>
            <a:endParaRPr lang="en-US" sz="2400" dirty="0"/>
          </a:p>
        </p:txBody>
      </p:sp>
      <p:sp>
        <p:nvSpPr>
          <p:cNvPr id="47" name="TextBox 46">
            <a:extLst>
              <a:ext uri="{FF2B5EF4-FFF2-40B4-BE49-F238E27FC236}">
                <a16:creationId xmlns:a16="http://schemas.microsoft.com/office/drawing/2014/main" id="{8ACFF91F-AD1B-44A0-B83C-0C7FC6F1B815}"/>
              </a:ext>
            </a:extLst>
          </p:cNvPr>
          <p:cNvSpPr txBox="1"/>
          <p:nvPr/>
        </p:nvSpPr>
        <p:spPr>
          <a:xfrm>
            <a:off x="11024482" y="746963"/>
            <a:ext cx="453224" cy="461665"/>
          </a:xfrm>
          <a:prstGeom prst="rect">
            <a:avLst/>
          </a:prstGeom>
          <a:solidFill>
            <a:schemeClr val="tx2">
              <a:lumMod val="60000"/>
              <a:lumOff val="40000"/>
            </a:schemeClr>
          </a:solidFill>
          <a:ln w="25400">
            <a:solidFill>
              <a:srgbClr val="92D050"/>
            </a:solid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algn="ctr"/>
            <a:r>
              <a:rPr lang="en-US" sz="2400" dirty="0">
                <a:hlinkClick r:id="rId6"/>
              </a:rPr>
              <a:t>in</a:t>
            </a:r>
            <a:endParaRPr lang="en-US" sz="2400" dirty="0"/>
          </a:p>
        </p:txBody>
      </p:sp>
      <p:sp>
        <p:nvSpPr>
          <p:cNvPr id="48" name="TextBox 47">
            <a:extLst>
              <a:ext uri="{FF2B5EF4-FFF2-40B4-BE49-F238E27FC236}">
                <a16:creationId xmlns:a16="http://schemas.microsoft.com/office/drawing/2014/main" id="{17A99937-BFC6-4CFC-BA46-E9281AD2CE66}"/>
              </a:ext>
            </a:extLst>
          </p:cNvPr>
          <p:cNvSpPr txBox="1"/>
          <p:nvPr/>
        </p:nvSpPr>
        <p:spPr>
          <a:xfrm>
            <a:off x="9966959" y="286247"/>
            <a:ext cx="1895889" cy="369332"/>
          </a:xfrm>
          <a:prstGeom prst="rect">
            <a:avLst/>
          </a:prstGeom>
          <a:noFill/>
        </p:spPr>
        <p:txBody>
          <a:bodyPr wrap="square" rtlCol="0">
            <a:spAutoFit/>
          </a:bodyPr>
          <a:lstStyle/>
          <a:p>
            <a:r>
              <a:rPr lang="en-US" dirty="0">
                <a:solidFill>
                  <a:schemeClr val="accent1">
                    <a:lumMod val="50000"/>
                  </a:schemeClr>
                </a:solidFill>
                <a:latin typeface="Baskerville Old Face" panose="02020602080505020303" pitchFamily="18" charset="0"/>
              </a:rPr>
              <a:t>Connect with us!</a:t>
            </a:r>
          </a:p>
        </p:txBody>
      </p:sp>
      <p:sp>
        <p:nvSpPr>
          <p:cNvPr id="3" name="TextBox 2">
            <a:extLst>
              <a:ext uri="{FF2B5EF4-FFF2-40B4-BE49-F238E27FC236}">
                <a16:creationId xmlns:a16="http://schemas.microsoft.com/office/drawing/2014/main" id="{15183E2A-FC81-42A9-BDE4-B61BCF25EABD}"/>
              </a:ext>
            </a:extLst>
          </p:cNvPr>
          <p:cNvSpPr txBox="1"/>
          <p:nvPr/>
        </p:nvSpPr>
        <p:spPr>
          <a:xfrm>
            <a:off x="357809" y="5842337"/>
            <a:ext cx="11505039" cy="1015663"/>
          </a:xfrm>
          <a:prstGeom prst="rect">
            <a:avLst/>
          </a:prstGeom>
          <a:noFill/>
        </p:spPr>
        <p:txBody>
          <a:bodyPr wrap="square" rtlCol="0">
            <a:spAutoFit/>
          </a:bodyPr>
          <a:lstStyle/>
          <a:p>
            <a:r>
              <a:rPr lang="en-US" sz="1200" dirty="0"/>
              <a:t>Main Street Advisors, LLC is a Registered Investment Advisor. The articles &amp; opinions expressed in this material were gathered from multiple sources, but are reviewed by Main Street Advisors, LLC prior to its dissemination. All sources are believed to be reliable but do not constitute specific investment advice. The views expressed are those of the firm as of the date of the material being shared and are subject to change. These opinions are not intended to be a forecast of future events, a guarantee of results, or investment advice. Information shared is general in nature. Investors must consider their own individual circumstances and seek appropriate counsel from their investment advisor before making any investment choices. Main Street Advisors, LLC is not responsible for any damages or losses arising from any use of this information. Past performance is no guarantee of future results. </a:t>
            </a:r>
          </a:p>
        </p:txBody>
      </p:sp>
    </p:spTree>
    <p:extLst>
      <p:ext uri="{BB962C8B-B14F-4D97-AF65-F5344CB8AC3E}">
        <p14:creationId xmlns:p14="http://schemas.microsoft.com/office/powerpoint/2010/main" val="1124779538"/>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4C2A7-EC84-4D8C-9CA2-F6AE46F51FB6}"/>
              </a:ext>
            </a:extLst>
          </p:cNvPr>
          <p:cNvSpPr>
            <a:spLocks noGrp="1"/>
          </p:cNvSpPr>
          <p:nvPr>
            <p:ph type="title"/>
          </p:nvPr>
        </p:nvSpPr>
        <p:spPr/>
        <p:txBody>
          <a:bodyPr/>
          <a:lstStyle/>
          <a:p>
            <a:r>
              <a:rPr lang="en-US" dirty="0"/>
              <a:t>Where you Are</a:t>
            </a:r>
          </a:p>
        </p:txBody>
      </p:sp>
      <p:sp>
        <p:nvSpPr>
          <p:cNvPr id="3" name="Text Placeholder 2">
            <a:extLst>
              <a:ext uri="{FF2B5EF4-FFF2-40B4-BE49-F238E27FC236}">
                <a16:creationId xmlns:a16="http://schemas.microsoft.com/office/drawing/2014/main" id="{56960426-AAA6-4126-93AF-30F7DEE010A4}"/>
              </a:ext>
            </a:extLst>
          </p:cNvPr>
          <p:cNvSpPr>
            <a:spLocks noGrp="1"/>
          </p:cNvSpPr>
          <p:nvPr>
            <p:ph type="body" idx="1"/>
          </p:nvPr>
        </p:nvSpPr>
        <p:spPr>
          <a:xfrm>
            <a:off x="2139387" y="1011708"/>
            <a:ext cx="7900525" cy="764460"/>
          </a:xfrm>
        </p:spPr>
        <p:txBody>
          <a:bodyPr/>
          <a:lstStyle/>
          <a:p>
            <a:r>
              <a:rPr lang="en-US" dirty="0"/>
              <a:t>You are just starting out and are interested in guidance regarding the type of accounts to open, 401(k) questions and how to prioritize goals such as down payment for house, emergency fund, car purchase, etc. OR perhaps you have been in the workforce for a little while but need to get a handle on your finances and prioritize where you should be directing your money.</a:t>
            </a:r>
          </a:p>
        </p:txBody>
      </p:sp>
      <p:pic>
        <p:nvPicPr>
          <p:cNvPr id="11" name="Picture Placeholder 10">
            <a:extLst>
              <a:ext uri="{FF2B5EF4-FFF2-40B4-BE49-F238E27FC236}">
                <a16:creationId xmlns:a16="http://schemas.microsoft.com/office/drawing/2014/main" id="{9D82A855-CCB0-4075-B5EE-5CC6FD176DB4}"/>
              </a:ext>
            </a:extLst>
          </p:cNvPr>
          <p:cNvPicPr>
            <a:picLocks noGrp="1" noChangeAspect="1"/>
          </p:cNvPicPr>
          <p:nvPr>
            <p:ph type="pic" sz="quarter" idx="13"/>
          </p:nvPr>
        </p:nvPicPr>
        <p:blipFill>
          <a:blip r:embed="rId3"/>
          <a:srcRect/>
          <a:stretch/>
        </p:blipFill>
        <p:spPr>
          <a:xfrm>
            <a:off x="2993041" y="2523835"/>
            <a:ext cx="6206400" cy="4080707"/>
          </a:xfrm>
        </p:spPr>
      </p:pic>
      <p:sp>
        <p:nvSpPr>
          <p:cNvPr id="4" name="Slide Number Placeholder 3">
            <a:extLst>
              <a:ext uri="{FF2B5EF4-FFF2-40B4-BE49-F238E27FC236}">
                <a16:creationId xmlns:a16="http://schemas.microsoft.com/office/drawing/2014/main" id="{D66E959E-B23F-467A-9B6E-30F9EE969EC2}"/>
              </a:ext>
            </a:extLst>
          </p:cNvPr>
          <p:cNvSpPr>
            <a:spLocks noGrp="1"/>
          </p:cNvSpPr>
          <p:nvPr>
            <p:ph type="sldNum" sz="quarter" idx="12"/>
          </p:nvPr>
        </p:nvSpPr>
        <p:spPr/>
        <p:txBody>
          <a:bodyPr/>
          <a:lstStyle/>
          <a:p>
            <a:fld id="{9EC71654-96A5-4280-94F3-931C61A9F92C}" type="slidenum">
              <a:rPr lang="en-US" smtClean="0"/>
              <a:pPr/>
              <a:t>2</a:t>
            </a:fld>
            <a:endParaRPr lang="en-US" dirty="0"/>
          </a:p>
        </p:txBody>
      </p:sp>
      <p:sp>
        <p:nvSpPr>
          <p:cNvPr id="5" name="Rectangle 4">
            <a:extLst>
              <a:ext uri="{FF2B5EF4-FFF2-40B4-BE49-F238E27FC236}">
                <a16:creationId xmlns:a16="http://schemas.microsoft.com/office/drawing/2014/main" id="{7A3645BC-01CA-40BA-917D-C2FAEF9B4C85}"/>
              </a:ext>
            </a:extLst>
          </p:cNvPr>
          <p:cNvSpPr/>
          <p:nvPr/>
        </p:nvSpPr>
        <p:spPr>
          <a:xfrm>
            <a:off x="132863" y="5689584"/>
            <a:ext cx="2772262" cy="1078539"/>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sign&#10;&#10;Description automatically generated">
            <a:extLst>
              <a:ext uri="{FF2B5EF4-FFF2-40B4-BE49-F238E27FC236}">
                <a16:creationId xmlns:a16="http://schemas.microsoft.com/office/drawing/2014/main" id="{0C5093B1-669E-43F8-A31B-B82BBCF83E67}"/>
              </a:ext>
            </a:extLst>
          </p:cNvPr>
          <p:cNvPicPr>
            <a:picLocks noChangeAspect="1"/>
          </p:cNvPicPr>
          <p:nvPr/>
        </p:nvPicPr>
        <p:blipFill>
          <a:blip r:embed="rId4"/>
          <a:stretch>
            <a:fillRect/>
          </a:stretch>
        </p:blipFill>
        <p:spPr>
          <a:xfrm>
            <a:off x="290269" y="5733553"/>
            <a:ext cx="2457450" cy="990600"/>
          </a:xfrm>
          <a:prstGeom prst="rect">
            <a:avLst/>
          </a:prstGeom>
        </p:spPr>
      </p:pic>
    </p:spTree>
    <p:extLst>
      <p:ext uri="{BB962C8B-B14F-4D97-AF65-F5344CB8AC3E}">
        <p14:creationId xmlns:p14="http://schemas.microsoft.com/office/powerpoint/2010/main" val="318753305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smtClean="0"/>
              <a:pPr>
                <a:spcAft>
                  <a:spcPts val="600"/>
                </a:spcAft>
              </a:pPr>
              <a:t>3</a:t>
            </a:fld>
            <a:endParaRPr lang="en-US"/>
          </a:p>
        </p:txBody>
      </p:sp>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839788" y="252836"/>
            <a:ext cx="4662516" cy="1234058"/>
          </a:xfrm>
        </p:spPr>
        <p:txBody>
          <a:bodyPr anchor="b">
            <a:normAutofit fontScale="90000"/>
          </a:bodyPr>
          <a:lstStyle/>
          <a:p>
            <a:r>
              <a:rPr lang="en-US" sz="3600" b="1" dirty="0"/>
              <a:t>KNOW WHERE YOUR MONEY GOES</a:t>
            </a:r>
            <a:br>
              <a:rPr lang="en-US" dirty="0"/>
            </a:br>
            <a:endParaRPr lang="en-US" dirty="0"/>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type="body" sz="half" idx="2"/>
          </p:nvPr>
        </p:nvSpPr>
        <p:spPr>
          <a:xfrm>
            <a:off x="839788" y="1186957"/>
            <a:ext cx="3932237" cy="4826272"/>
          </a:xfrm>
        </p:spPr>
        <p:txBody>
          <a:bodyPr>
            <a:normAutofit lnSpcReduction="10000"/>
          </a:bodyPr>
          <a:lstStyle/>
          <a:p>
            <a:pPr marL="0" indent="0">
              <a:buNone/>
            </a:pPr>
            <a:r>
              <a:rPr lang="en-US" sz="1400" dirty="0"/>
              <a:t>Almost two-thirds of millennials say they’re living paycheck to paycheck and only 38% feel financially stable, according to a new survey from Charles Schwab.</a:t>
            </a:r>
          </a:p>
          <a:p>
            <a:pPr marL="0" indent="0">
              <a:buNone/>
            </a:pPr>
            <a:r>
              <a:rPr lang="en-US" sz="1400" dirty="0"/>
              <a:t>Millennials also say they spend an average of $478 a month on “nonessential” purchases, such as dining out, entertainment, luxury items and vacations. </a:t>
            </a:r>
          </a:p>
          <a:p>
            <a:pPr marL="0" indent="0">
              <a:buNone/>
            </a:pPr>
            <a:r>
              <a:rPr lang="en-US" sz="1400" dirty="0">
                <a:hlinkClick r:id="rId3"/>
              </a:rPr>
              <a:t>Pew Research Center found</a:t>
            </a:r>
            <a:r>
              <a:rPr lang="en-US" sz="1400" dirty="0"/>
              <a:t> that the median amount of loan debt millennials carried was $19,000.</a:t>
            </a:r>
          </a:p>
          <a:p>
            <a:pPr marL="0" indent="0">
              <a:buNone/>
            </a:pPr>
            <a:r>
              <a:rPr lang="en-US" sz="1400" dirty="0"/>
              <a:t>About 40% of millennials (defined here as those 20 to 35 years old) have credit card debt, according to a </a:t>
            </a:r>
            <a:r>
              <a:rPr lang="en-US" sz="1400" dirty="0">
                <a:hlinkClick r:id="rId4"/>
              </a:rPr>
              <a:t>recent survey by </a:t>
            </a:r>
            <a:r>
              <a:rPr lang="en-US" sz="1400" dirty="0" err="1">
                <a:hlinkClick r:id="rId4"/>
              </a:rPr>
              <a:t>LightStream</a:t>
            </a:r>
            <a:r>
              <a:rPr lang="en-US" sz="1400" dirty="0"/>
              <a:t>, the online lending division of SunTrust Bank.</a:t>
            </a:r>
          </a:p>
          <a:p>
            <a:pPr marL="0" indent="0">
              <a:buNone/>
            </a:pPr>
            <a:r>
              <a:rPr lang="en-US" sz="1400" dirty="0">
                <a:hlinkClick r:id="rId5"/>
              </a:rPr>
              <a:t>https://www.cnbc.com/2019/05/10/62-percent-of-millennials-say-they-are-living-paycheck-to-paycheck.html</a:t>
            </a:r>
            <a:endParaRPr lang="en-US" sz="1400" dirty="0"/>
          </a:p>
          <a:p>
            <a:pPr marL="0" indent="0">
              <a:buNone/>
            </a:pPr>
            <a:r>
              <a:rPr lang="en-US" sz="1400" dirty="0">
                <a:hlinkClick r:id="rId6"/>
              </a:rPr>
              <a:t>https://www.forbes.com/feature/millennial-money/#2051fed24799</a:t>
            </a:r>
            <a:r>
              <a:rPr lang="en-US" sz="1400" dirty="0"/>
              <a:t> (look at this and model for future slides)</a:t>
            </a:r>
          </a:p>
          <a:p>
            <a:r>
              <a:rPr lang="en-US" sz="1400" b="1" dirty="0"/>
              <a:t>Use our cash flow template.  Available upon request via phone call or email. </a:t>
            </a:r>
          </a:p>
          <a:p>
            <a:pPr marL="0" indent="0">
              <a:buNone/>
            </a:pPr>
            <a:endParaRPr lang="en-US" sz="1200" dirty="0"/>
          </a:p>
        </p:txBody>
      </p:sp>
      <p:pic>
        <p:nvPicPr>
          <p:cNvPr id="7" name="Picture Placeholder 6">
            <a:extLst>
              <a:ext uri="{FF2B5EF4-FFF2-40B4-BE49-F238E27FC236}">
                <a16:creationId xmlns:a16="http://schemas.microsoft.com/office/drawing/2014/main" id="{A241642C-CB49-4AA1-9EAD-3BCEA280B5B6}"/>
              </a:ext>
            </a:extLst>
          </p:cNvPr>
          <p:cNvPicPr>
            <a:picLocks noGrp="1" noChangeAspect="1"/>
          </p:cNvPicPr>
          <p:nvPr>
            <p:ph idx="1"/>
          </p:nvPr>
        </p:nvPicPr>
        <p:blipFill rotWithShape="1">
          <a:blip r:embed="rId7"/>
          <a:stretch/>
        </p:blipFill>
        <p:spPr>
          <a:xfrm>
            <a:off x="6202315" y="457201"/>
            <a:ext cx="4133945" cy="5403850"/>
          </a:xfrm>
          <a:noFill/>
        </p:spPr>
      </p:pic>
      <p:sp>
        <p:nvSpPr>
          <p:cNvPr id="9" name="Rectangle 8">
            <a:extLst>
              <a:ext uri="{FF2B5EF4-FFF2-40B4-BE49-F238E27FC236}">
                <a16:creationId xmlns:a16="http://schemas.microsoft.com/office/drawing/2014/main" id="{A3A83E19-9B21-4016-A6F7-05163BFD559B}"/>
              </a:ext>
            </a:extLst>
          </p:cNvPr>
          <p:cNvSpPr/>
          <p:nvPr/>
        </p:nvSpPr>
        <p:spPr>
          <a:xfrm>
            <a:off x="285341" y="6027089"/>
            <a:ext cx="2618288" cy="830911"/>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31F0930-D729-4A34-8CC8-47060B9805CC}"/>
              </a:ext>
            </a:extLst>
          </p:cNvPr>
          <p:cNvPicPr>
            <a:picLocks noChangeAspect="1"/>
          </p:cNvPicPr>
          <p:nvPr/>
        </p:nvPicPr>
        <p:blipFill>
          <a:blip r:embed="rId8"/>
          <a:stretch>
            <a:fillRect/>
          </a:stretch>
        </p:blipFill>
        <p:spPr>
          <a:xfrm>
            <a:off x="467725" y="6054809"/>
            <a:ext cx="1989228" cy="801859"/>
          </a:xfrm>
          <a:prstGeom prst="rect">
            <a:avLst/>
          </a:prstGeom>
        </p:spPr>
      </p:pic>
    </p:spTree>
    <p:extLst>
      <p:ext uri="{BB962C8B-B14F-4D97-AF65-F5344CB8AC3E}">
        <p14:creationId xmlns:p14="http://schemas.microsoft.com/office/powerpoint/2010/main" val="43356135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p:txBody>
          <a:bodyPr/>
          <a:lstStyle/>
          <a:p>
            <a:r>
              <a:rPr lang="en-US" dirty="0"/>
              <a:t>Track your progress year to year</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15938" y="1563232"/>
            <a:ext cx="4151027" cy="4351338"/>
          </a:xfrm>
        </p:spPr>
        <p:txBody>
          <a:bodyPr/>
          <a:lstStyle/>
          <a:p>
            <a:pPr marL="0" indent="0">
              <a:buNone/>
            </a:pPr>
            <a:r>
              <a:rPr lang="en-US" sz="1800" dirty="0"/>
              <a:t>Your net worth can be a great tool in gauging your overall financial progress from year to year.</a:t>
            </a:r>
          </a:p>
          <a:p>
            <a:pPr marL="0" indent="0">
              <a:buNone/>
            </a:pPr>
            <a:r>
              <a:rPr lang="en-US" sz="1800" dirty="0"/>
              <a:t>Your net worth is the figure you get when you add up everything you own (value of your home to the cash in your bank account) and then subtract all your debts (this may include a mortgage, car or student loans and credit card balances).</a:t>
            </a:r>
          </a:p>
          <a:p>
            <a:pPr marL="0" indent="0">
              <a:buNone/>
            </a:pPr>
            <a:r>
              <a:rPr lang="en-US" sz="1800" dirty="0"/>
              <a:t>Essentially, it is what you would have left if you sold everything you owned and paid off all of your debts. </a:t>
            </a:r>
          </a:p>
          <a:p>
            <a:pPr marL="0" indent="0">
              <a:buNone/>
            </a:pPr>
            <a:r>
              <a:rPr lang="en-US" sz="1800" dirty="0"/>
              <a:t>To learn more </a:t>
            </a:r>
            <a:r>
              <a:rPr lang="en-US" sz="1800" dirty="0">
                <a:hlinkClick r:id="rId3"/>
              </a:rPr>
              <a:t>CLICK HERE</a:t>
            </a:r>
            <a:endParaRPr lang="en-US" sz="1800" dirty="0"/>
          </a:p>
          <a:p>
            <a:pPr marL="0" indent="0">
              <a:buNone/>
            </a:pPr>
            <a:r>
              <a:rPr lang="en-US" sz="1800" dirty="0"/>
              <a:t>Use our net worth template. Available upon request via phone call or email!</a:t>
            </a:r>
          </a:p>
          <a:p>
            <a:pPr marL="0" indent="0">
              <a:buNone/>
            </a:pPr>
            <a:endParaRPr lang="en-US" sz="1800" dirty="0"/>
          </a:p>
          <a:p>
            <a:pPr marL="0" indent="0">
              <a:buNone/>
            </a:pPr>
            <a:endParaRPr lang="en-US" sz="1800" dirty="0"/>
          </a:p>
          <a:p>
            <a:pPr marL="0" indent="0">
              <a:buNone/>
            </a:pPr>
            <a:endParaRPr lang="en-US" sz="1800" dirty="0"/>
          </a:p>
        </p:txBody>
      </p:sp>
      <p:pic>
        <p:nvPicPr>
          <p:cNvPr id="7" name="Picture Placeholder 6">
            <a:extLst>
              <a:ext uri="{FF2B5EF4-FFF2-40B4-BE49-F238E27FC236}">
                <a16:creationId xmlns:a16="http://schemas.microsoft.com/office/drawing/2014/main" id="{29305ED8-D39E-4A20-A7CB-7EC58B3E325D}"/>
              </a:ext>
            </a:extLst>
          </p:cNvPr>
          <p:cNvPicPr>
            <a:picLocks noGrp="1" noChangeAspect="1"/>
          </p:cNvPicPr>
          <p:nvPr>
            <p:ph type="pic" sz="quarter" idx="13"/>
          </p:nvPr>
        </p:nvPicPr>
        <p:blipFill>
          <a:blip r:embed="rId4"/>
          <a:srcRect/>
          <a:stretch/>
        </p:blipFill>
        <p:spPr>
          <a:xfrm>
            <a:off x="5775148" y="1046595"/>
            <a:ext cx="4556789" cy="4768730"/>
          </a:xfrm>
        </p:spPr>
      </p:pic>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4</a:t>
            </a:fld>
            <a:endParaRPr lang="en-US" dirty="0"/>
          </a:p>
        </p:txBody>
      </p:sp>
      <p:sp>
        <p:nvSpPr>
          <p:cNvPr id="8" name="Rectangle 7">
            <a:extLst>
              <a:ext uri="{FF2B5EF4-FFF2-40B4-BE49-F238E27FC236}">
                <a16:creationId xmlns:a16="http://schemas.microsoft.com/office/drawing/2014/main" id="{E5FE245C-9060-45C7-88A6-A3672361A3C4}"/>
              </a:ext>
            </a:extLst>
          </p:cNvPr>
          <p:cNvSpPr/>
          <p:nvPr/>
        </p:nvSpPr>
        <p:spPr>
          <a:xfrm>
            <a:off x="285341" y="6070244"/>
            <a:ext cx="2585080" cy="787756"/>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3E860E69-1110-40BA-A933-9B6BF99DA584}"/>
              </a:ext>
            </a:extLst>
          </p:cNvPr>
          <p:cNvPicPr>
            <a:picLocks noChangeAspect="1"/>
          </p:cNvPicPr>
          <p:nvPr/>
        </p:nvPicPr>
        <p:blipFill>
          <a:blip r:embed="rId5"/>
          <a:stretch>
            <a:fillRect/>
          </a:stretch>
        </p:blipFill>
        <p:spPr>
          <a:xfrm>
            <a:off x="467725" y="6070711"/>
            <a:ext cx="1989228" cy="801859"/>
          </a:xfrm>
          <a:prstGeom prst="rect">
            <a:avLst/>
          </a:prstGeom>
        </p:spPr>
      </p:pic>
    </p:spTree>
    <p:extLst>
      <p:ext uri="{BB962C8B-B14F-4D97-AF65-F5344CB8AC3E}">
        <p14:creationId xmlns:p14="http://schemas.microsoft.com/office/powerpoint/2010/main" val="96173016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r>
              <a:rPr lang="en-US" dirty="0"/>
              <a:t>Financial goals &amp; Milestones to aim for</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p:txBody>
          <a:bodyPr/>
          <a:lstStyle/>
          <a:p>
            <a:r>
              <a:rPr lang="en-US" dirty="0"/>
              <a:t>twenties</a:t>
            </a:r>
          </a:p>
        </p:txBody>
      </p:sp>
      <p:pic>
        <p:nvPicPr>
          <p:cNvPr id="29" name="Picture Placeholder 28" descr="Penci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a:xfrm>
            <a:off x="657080" y="2783514"/>
            <a:ext cx="3914920" cy="3994842"/>
          </a:xfrm>
        </p:spPr>
        <p:txBody>
          <a:bodyPr/>
          <a:lstStyle/>
          <a:p>
            <a:pPr algn="l"/>
            <a:r>
              <a:rPr lang="en-US" dirty="0"/>
              <a:t>•</a:t>
            </a:r>
            <a:r>
              <a:rPr lang="en-US" sz="1400" dirty="0"/>
              <a:t>Start putting money away for an emergency fund.  You should have at least 3 month’s- worth of expenses saved up.</a:t>
            </a:r>
          </a:p>
          <a:p>
            <a:pPr algn="l"/>
            <a:r>
              <a:rPr lang="en-US" sz="1400" dirty="0"/>
              <a:t>•Start contributing to your employer sponsored retirement account such as a 401(k) or 403(b).  Stash away 10% of your annual salary.  If you can’t put aside this much, choose a lesser amount but increase it every year.  Take advantage of any company matching opportunities!  If your workplace doesn’t have one, open a traditional IRA and begin making monthly contributions.  Automate the contributions.</a:t>
            </a:r>
          </a:p>
          <a:p>
            <a:pPr algn="l"/>
            <a:r>
              <a:rPr lang="en-US" sz="1400" dirty="0"/>
              <a:t>•Plan to pay off debt (high interest credit card debt and student loans).</a:t>
            </a:r>
          </a:p>
          <a:p>
            <a:pPr algn="l"/>
            <a:r>
              <a:rPr lang="en-US" dirty="0"/>
              <a:t>•</a:t>
            </a:r>
            <a:r>
              <a:rPr lang="en-US" sz="1400" dirty="0"/>
              <a:t>Save before you buy.  Make smart financial decisions.  If it isn’t broken, why buy a new one? </a:t>
            </a:r>
          </a:p>
        </p:txBody>
      </p:sp>
      <p:sp>
        <p:nvSpPr>
          <p:cNvPr id="8" name="Content Placeholder 7">
            <a:extLst>
              <a:ext uri="{FF2B5EF4-FFF2-40B4-BE49-F238E27FC236}">
                <a16:creationId xmlns:a16="http://schemas.microsoft.com/office/drawing/2014/main" id="{C8438480-8B6F-44E5-A602-6240C1B85FB3}"/>
              </a:ext>
            </a:extLst>
          </p:cNvPr>
          <p:cNvSpPr>
            <a:spLocks noGrp="1"/>
          </p:cNvSpPr>
          <p:nvPr>
            <p:ph idx="19"/>
          </p:nvPr>
        </p:nvSpPr>
        <p:spPr/>
        <p:txBody>
          <a:bodyPr/>
          <a:lstStyle/>
          <a:p>
            <a:r>
              <a:rPr lang="en-US" sz="1400" dirty="0"/>
              <a:t>•Create a budget and track spending</a:t>
            </a:r>
            <a:r>
              <a:rPr lang="en-US" dirty="0"/>
              <a:t>.  </a:t>
            </a:r>
            <a:r>
              <a:rPr lang="en-US" sz="1400" dirty="0"/>
              <a:t>Consider using the 50/30/20 guideline (50% of your income goes towards needs, 30% goes towards wants and 20% goes towards debt payments/savings/investing).  </a:t>
            </a:r>
          </a:p>
          <a:p>
            <a:r>
              <a:rPr lang="en-US" dirty="0"/>
              <a:t>•</a:t>
            </a:r>
            <a:r>
              <a:rPr lang="en-US" sz="1400" dirty="0"/>
              <a:t>Consider renter’s insurance.  It pays to replace your stuff due to things like fire or a burst pipe but also covers theft and the cost to stay somewhere else if your apartment is temporarily unavailable.  It is about $15/month. </a:t>
            </a:r>
          </a:p>
          <a:p>
            <a:endParaRPr lang="en-US" sz="1600" dirty="0"/>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Budgeting resources</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5</a:t>
            </a:fld>
            <a:endParaRPr lang="en-US" dirty="0"/>
          </a:p>
        </p:txBody>
      </p:sp>
      <p:sp>
        <p:nvSpPr>
          <p:cNvPr id="12" name="TextBox 11">
            <a:extLst>
              <a:ext uri="{FF2B5EF4-FFF2-40B4-BE49-F238E27FC236}">
                <a16:creationId xmlns:a16="http://schemas.microsoft.com/office/drawing/2014/main" id="{6C984E64-66BB-4155-8EC6-03952B3DB961}"/>
              </a:ext>
            </a:extLst>
          </p:cNvPr>
          <p:cNvSpPr txBox="1"/>
          <p:nvPr/>
        </p:nvSpPr>
        <p:spPr>
          <a:xfrm>
            <a:off x="7406788" y="5672259"/>
            <a:ext cx="4128131" cy="1754326"/>
          </a:xfrm>
          <a:prstGeom prst="rect">
            <a:avLst/>
          </a:prstGeom>
          <a:noFill/>
        </p:spPr>
        <p:txBody>
          <a:bodyPr wrap="square" rtlCol="0">
            <a:spAutoFit/>
          </a:bodyPr>
          <a:lstStyle/>
          <a:p>
            <a:r>
              <a:rPr lang="en-US" dirty="0"/>
              <a:t>Mint: </a:t>
            </a:r>
            <a:r>
              <a:rPr lang="en-US" dirty="0">
                <a:hlinkClick r:id="rId7"/>
              </a:rPr>
              <a:t>https://www.mint.com/</a:t>
            </a:r>
            <a:endParaRPr lang="en-US" dirty="0"/>
          </a:p>
          <a:p>
            <a:r>
              <a:rPr lang="en-US" dirty="0"/>
              <a:t>YNAB: </a:t>
            </a:r>
            <a:r>
              <a:rPr lang="en-US" dirty="0">
                <a:hlinkClick r:id="rId8"/>
              </a:rPr>
              <a:t>https://youneedabudget.com/</a:t>
            </a:r>
            <a:endParaRPr lang="en-US" dirty="0"/>
          </a:p>
          <a:p>
            <a:r>
              <a:rPr lang="en-US" dirty="0"/>
              <a:t>Good Budget: </a:t>
            </a:r>
            <a:r>
              <a:rPr lang="en-US" dirty="0">
                <a:hlinkClick r:id="rId9"/>
              </a:rPr>
              <a:t>https://goodbudget.com/</a:t>
            </a:r>
            <a:endParaRPr lang="en-US" dirty="0"/>
          </a:p>
          <a:p>
            <a:r>
              <a:rPr lang="en-US" dirty="0"/>
              <a:t>Every Dollar: </a:t>
            </a:r>
            <a:r>
              <a:rPr lang="en-US" dirty="0">
                <a:hlinkClick r:id="rId10"/>
              </a:rPr>
              <a:t>https://everydollar.com/</a:t>
            </a:r>
            <a:r>
              <a:rPr lang="en-US" dirty="0"/>
              <a:t>  </a:t>
            </a:r>
          </a:p>
          <a:p>
            <a:endParaRPr lang="en-US" dirty="0"/>
          </a:p>
          <a:p>
            <a:r>
              <a:rPr lang="en-US" dirty="0"/>
              <a:t> </a:t>
            </a:r>
          </a:p>
        </p:txBody>
      </p:sp>
      <p:sp>
        <p:nvSpPr>
          <p:cNvPr id="13" name="Rectangle 12">
            <a:extLst>
              <a:ext uri="{FF2B5EF4-FFF2-40B4-BE49-F238E27FC236}">
                <a16:creationId xmlns:a16="http://schemas.microsoft.com/office/drawing/2014/main" id="{C65502B4-837C-4404-8350-A47570278BD3}"/>
              </a:ext>
            </a:extLst>
          </p:cNvPr>
          <p:cNvSpPr/>
          <p:nvPr/>
        </p:nvSpPr>
        <p:spPr>
          <a:xfrm>
            <a:off x="398585" y="6135078"/>
            <a:ext cx="1844430" cy="643278"/>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51438962-ADC5-4E67-9D3E-9EC1FF2C239A}"/>
              </a:ext>
            </a:extLst>
          </p:cNvPr>
          <p:cNvPicPr>
            <a:picLocks noChangeAspect="1"/>
          </p:cNvPicPr>
          <p:nvPr/>
        </p:nvPicPr>
        <p:blipFill>
          <a:blip r:embed="rId11"/>
          <a:stretch>
            <a:fillRect/>
          </a:stretch>
        </p:blipFill>
        <p:spPr>
          <a:xfrm>
            <a:off x="515938" y="6166387"/>
            <a:ext cx="1518155" cy="611969"/>
          </a:xfrm>
          <a:prstGeom prst="rect">
            <a:avLst/>
          </a:prstGeom>
        </p:spPr>
      </p:pic>
    </p:spTree>
    <p:extLst>
      <p:ext uri="{BB962C8B-B14F-4D97-AF65-F5344CB8AC3E}">
        <p14:creationId xmlns:p14="http://schemas.microsoft.com/office/powerpoint/2010/main" val="269403648"/>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r>
              <a:rPr lang="en-US" dirty="0"/>
              <a:t>Financial goals &amp; Milestones to aim for</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p:txBody>
          <a:bodyPr/>
          <a:lstStyle/>
          <a:p>
            <a:r>
              <a:rPr lang="en-US" dirty="0"/>
              <a:t>thirties</a:t>
            </a:r>
          </a:p>
        </p:txBody>
      </p:sp>
      <p:pic>
        <p:nvPicPr>
          <p:cNvPr id="29" name="Picture Placeholder 28" descr="Penci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a:xfrm>
            <a:off x="657080" y="2783514"/>
            <a:ext cx="3914920" cy="3994842"/>
          </a:xfrm>
        </p:spPr>
        <p:txBody>
          <a:bodyPr/>
          <a:lstStyle/>
          <a:p>
            <a:pPr algn="l"/>
            <a:r>
              <a:rPr lang="en-US" sz="1400" dirty="0"/>
              <a:t>•Completely eliminate student loan debt and high interest credit card debt if you haven’t already.</a:t>
            </a:r>
          </a:p>
          <a:p>
            <a:pPr algn="l"/>
            <a:r>
              <a:rPr lang="en-US" sz="1400" dirty="0"/>
              <a:t>•Save at least 15% of every paycheck.</a:t>
            </a:r>
          </a:p>
          <a:p>
            <a:pPr algn="l"/>
            <a:r>
              <a:rPr lang="en-US" sz="1400" dirty="0"/>
              <a:t>•Have at least 1X your annual income in retirement savings.</a:t>
            </a:r>
          </a:p>
          <a:p>
            <a:pPr algn="l"/>
            <a:r>
              <a:rPr lang="en-US" sz="1400" dirty="0"/>
              <a:t>•Increase your savings rate with every raise or bonus and at the very least with every new year.  Try to start or continue to max out your 401(k).</a:t>
            </a:r>
          </a:p>
          <a:p>
            <a:pPr algn="l"/>
            <a:r>
              <a:rPr lang="en-US" sz="1400" dirty="0"/>
              <a:t>•Consider saving for a down payment on a home.</a:t>
            </a:r>
          </a:p>
          <a:p>
            <a:pPr algn="l"/>
            <a:r>
              <a:rPr lang="en-US" sz="1400" dirty="0"/>
              <a:t>•Establish a will and update it every year. </a:t>
            </a:r>
          </a:p>
          <a:p>
            <a:pPr algn="l"/>
            <a:r>
              <a:rPr lang="en-US" sz="1400" dirty="0"/>
              <a:t>•Start an investment portfolio (once you’ve eliminated debt and secured an emergency fund).  Use money you won’t need within the next 5 years.</a:t>
            </a:r>
          </a:p>
          <a:p>
            <a:pPr algn="l"/>
            <a:endParaRPr lang="en-US" sz="1400" dirty="0"/>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Student loan resources</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6</a:t>
            </a:fld>
            <a:endParaRPr lang="en-US" dirty="0"/>
          </a:p>
        </p:txBody>
      </p:sp>
      <p:sp>
        <p:nvSpPr>
          <p:cNvPr id="12" name="TextBox 11">
            <a:extLst>
              <a:ext uri="{FF2B5EF4-FFF2-40B4-BE49-F238E27FC236}">
                <a16:creationId xmlns:a16="http://schemas.microsoft.com/office/drawing/2014/main" id="{6C984E64-66BB-4155-8EC6-03952B3DB961}"/>
              </a:ext>
            </a:extLst>
          </p:cNvPr>
          <p:cNvSpPr txBox="1"/>
          <p:nvPr/>
        </p:nvSpPr>
        <p:spPr>
          <a:xfrm>
            <a:off x="7089142" y="5340273"/>
            <a:ext cx="4704273" cy="1908215"/>
          </a:xfrm>
          <a:prstGeom prst="rect">
            <a:avLst/>
          </a:prstGeom>
          <a:noFill/>
        </p:spPr>
        <p:txBody>
          <a:bodyPr wrap="square" rtlCol="0">
            <a:spAutoFit/>
          </a:bodyPr>
          <a:lstStyle/>
          <a:p>
            <a:endParaRPr lang="en-US" sz="1200" dirty="0">
              <a:hlinkClick r:id="rId7"/>
            </a:endParaRPr>
          </a:p>
          <a:p>
            <a:endParaRPr lang="en-US" sz="1200" dirty="0">
              <a:hlinkClick r:id="rId7"/>
            </a:endParaRPr>
          </a:p>
          <a:p>
            <a:r>
              <a:rPr lang="en-US" sz="1400" dirty="0">
                <a:hlinkClick r:id="rId8"/>
              </a:rPr>
              <a:t>Coronavirus and Forbearance Information for Students, Borrowers, and Parents </a:t>
            </a:r>
            <a:endParaRPr lang="en-US" sz="1400" dirty="0">
              <a:hlinkClick r:id="rId7"/>
            </a:endParaRPr>
          </a:p>
          <a:p>
            <a:endParaRPr lang="en-US" sz="1200" dirty="0"/>
          </a:p>
          <a:p>
            <a:r>
              <a:rPr lang="en-US" sz="1400" dirty="0">
                <a:hlinkClick r:id="rId9"/>
              </a:rPr>
              <a:t>Student Loan Refinancing Calculator</a:t>
            </a:r>
          </a:p>
          <a:p>
            <a:endParaRPr lang="en-US" sz="1200" dirty="0"/>
          </a:p>
          <a:p>
            <a:r>
              <a:rPr lang="en-US" sz="1400" dirty="0">
                <a:hlinkClick r:id="rId10"/>
              </a:rPr>
              <a:t>Student Loan Consolidation </a:t>
            </a:r>
            <a:endParaRPr lang="en-US" sz="1400" dirty="0"/>
          </a:p>
          <a:p>
            <a:endParaRPr lang="en-US" sz="1400" dirty="0"/>
          </a:p>
        </p:txBody>
      </p:sp>
      <p:sp>
        <p:nvSpPr>
          <p:cNvPr id="13" name="Rectangle 12">
            <a:extLst>
              <a:ext uri="{FF2B5EF4-FFF2-40B4-BE49-F238E27FC236}">
                <a16:creationId xmlns:a16="http://schemas.microsoft.com/office/drawing/2014/main" id="{C65502B4-837C-4404-8350-A47570278BD3}"/>
              </a:ext>
            </a:extLst>
          </p:cNvPr>
          <p:cNvSpPr/>
          <p:nvPr/>
        </p:nvSpPr>
        <p:spPr>
          <a:xfrm>
            <a:off x="398585" y="6135078"/>
            <a:ext cx="1844430" cy="643278"/>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51438962-ADC5-4E67-9D3E-9EC1FF2C239A}"/>
              </a:ext>
            </a:extLst>
          </p:cNvPr>
          <p:cNvPicPr>
            <a:picLocks noChangeAspect="1"/>
          </p:cNvPicPr>
          <p:nvPr/>
        </p:nvPicPr>
        <p:blipFill>
          <a:blip r:embed="rId11"/>
          <a:stretch>
            <a:fillRect/>
          </a:stretch>
        </p:blipFill>
        <p:spPr>
          <a:xfrm>
            <a:off x="515938" y="6166387"/>
            <a:ext cx="1518155" cy="611969"/>
          </a:xfrm>
          <a:prstGeom prst="rect">
            <a:avLst/>
          </a:prstGeom>
        </p:spPr>
      </p:pic>
      <p:pic>
        <p:nvPicPr>
          <p:cNvPr id="14" name="Content Placeholder 13">
            <a:extLst>
              <a:ext uri="{FF2B5EF4-FFF2-40B4-BE49-F238E27FC236}">
                <a16:creationId xmlns:a16="http://schemas.microsoft.com/office/drawing/2014/main" id="{F55004FB-09E8-4457-BA0B-6C5CF60E2823}"/>
              </a:ext>
            </a:extLst>
          </p:cNvPr>
          <p:cNvPicPr>
            <a:picLocks noGrp="1"/>
          </p:cNvPicPr>
          <p:nvPr>
            <p:ph idx="19"/>
          </p:nvPr>
        </p:nvPicPr>
        <p:blipFill>
          <a:blip r:embed="rId12" cstate="print">
            <a:extLst>
              <a:ext uri="{28A0092B-C50C-407E-A947-70E740481C1C}">
                <a14:useLocalDpi xmlns:a14="http://schemas.microsoft.com/office/drawing/2010/main" val="0"/>
              </a:ext>
            </a:extLst>
          </a:blip>
          <a:stretch>
            <a:fillRect/>
          </a:stretch>
        </p:blipFill>
        <p:spPr>
          <a:xfrm>
            <a:off x="7876612" y="2049182"/>
            <a:ext cx="2976100" cy="2032560"/>
          </a:xfrm>
          <a:prstGeom prst="rect">
            <a:avLst/>
          </a:prstGeom>
        </p:spPr>
      </p:pic>
    </p:spTree>
    <p:extLst>
      <p:ext uri="{BB962C8B-B14F-4D97-AF65-F5344CB8AC3E}">
        <p14:creationId xmlns:p14="http://schemas.microsoft.com/office/powerpoint/2010/main" val="93515557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3C2D9-0850-4620-BE32-11F44A927662}"/>
              </a:ext>
            </a:extLst>
          </p:cNvPr>
          <p:cNvSpPr>
            <a:spLocks noGrp="1"/>
          </p:cNvSpPr>
          <p:nvPr>
            <p:ph type="title"/>
          </p:nvPr>
        </p:nvSpPr>
        <p:spPr/>
        <p:txBody>
          <a:bodyPr/>
          <a:lstStyle/>
          <a:p>
            <a:r>
              <a:rPr lang="en-US" dirty="0"/>
              <a:t>Financial goals &amp; Milestones to aim for</a:t>
            </a:r>
          </a:p>
        </p:txBody>
      </p:sp>
      <p:sp>
        <p:nvSpPr>
          <p:cNvPr id="5" name="Content Placeholder 4">
            <a:extLst>
              <a:ext uri="{FF2B5EF4-FFF2-40B4-BE49-F238E27FC236}">
                <a16:creationId xmlns:a16="http://schemas.microsoft.com/office/drawing/2014/main" id="{93A6F33C-3AFE-474E-AC15-C00F368C3C6A}"/>
              </a:ext>
            </a:extLst>
          </p:cNvPr>
          <p:cNvSpPr>
            <a:spLocks noGrp="1"/>
          </p:cNvSpPr>
          <p:nvPr>
            <p:ph idx="15"/>
          </p:nvPr>
        </p:nvSpPr>
        <p:spPr/>
        <p:txBody>
          <a:bodyPr/>
          <a:lstStyle/>
          <a:p>
            <a:r>
              <a:rPr lang="en-US" dirty="0"/>
              <a:t>forties</a:t>
            </a:r>
          </a:p>
        </p:txBody>
      </p:sp>
      <p:pic>
        <p:nvPicPr>
          <p:cNvPr id="29" name="Picture Placeholder 28" descr="Pencil">
            <a:extLst>
              <a:ext uri="{FF2B5EF4-FFF2-40B4-BE49-F238E27FC236}">
                <a16:creationId xmlns:a16="http://schemas.microsoft.com/office/drawing/2014/main" id="{F0E35123-11A3-CD40-A44F-8A81B9105639}"/>
              </a:ext>
            </a:extLst>
          </p:cNvPr>
          <p:cNvPicPr>
            <a:picLocks noGrp="1" noChangeAspect="1"/>
          </p:cNvPicPr>
          <p:nvPr>
            <p:ph type="pic" sz="quarter" idx="21"/>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p:blipFill>
        <p:spPr/>
      </p:pic>
      <p:sp>
        <p:nvSpPr>
          <p:cNvPr id="3" name="Content Placeholder 2">
            <a:extLst>
              <a:ext uri="{FF2B5EF4-FFF2-40B4-BE49-F238E27FC236}">
                <a16:creationId xmlns:a16="http://schemas.microsoft.com/office/drawing/2014/main" id="{65015163-D5FD-4849-978B-77883FAF7928}"/>
              </a:ext>
            </a:extLst>
          </p:cNvPr>
          <p:cNvSpPr>
            <a:spLocks noGrp="1"/>
          </p:cNvSpPr>
          <p:nvPr>
            <p:ph idx="1"/>
          </p:nvPr>
        </p:nvSpPr>
        <p:spPr>
          <a:xfrm>
            <a:off x="646698" y="2648264"/>
            <a:ext cx="4704272" cy="3432105"/>
          </a:xfrm>
        </p:spPr>
        <p:txBody>
          <a:bodyPr/>
          <a:lstStyle/>
          <a:p>
            <a:pPr algn="l"/>
            <a:r>
              <a:rPr lang="en-US" sz="1400" dirty="0"/>
              <a:t>•Ensure you have eliminated all non-mortgage consumer debt.  </a:t>
            </a:r>
          </a:p>
          <a:p>
            <a:pPr algn="l"/>
            <a:r>
              <a:rPr lang="en-US" sz="1400" dirty="0"/>
              <a:t>•Have a plan for your kid’s college (perhaps open a 529 plan and make monthly automatic contributions).  However, prioritize retirement savings first.  Rule of thumb: multiply your child’s age by 2,000 and this is the amount you should have saved by now (assumes 4-year public college and covering half of the cost).</a:t>
            </a:r>
          </a:p>
          <a:p>
            <a:pPr algn="l"/>
            <a:r>
              <a:rPr lang="en-US" sz="1400" dirty="0"/>
              <a:t>•Continue saving.  Contribute 10-15% of your annual salary to your retirement accounts – 401(k), 403(b), IRAs.  </a:t>
            </a:r>
          </a:p>
          <a:p>
            <a:pPr algn="l"/>
            <a:r>
              <a:rPr lang="en-US" sz="1400" dirty="0"/>
              <a:t>•Have at least 2X – 3X your annual income in retirement savings.</a:t>
            </a:r>
          </a:p>
          <a:p>
            <a:pPr algn="l"/>
            <a:r>
              <a:rPr lang="en-US" sz="1400" dirty="0"/>
              <a:t>•Consider the benefits of opening a ROTH IRA.</a:t>
            </a:r>
          </a:p>
          <a:p>
            <a:pPr algn="l"/>
            <a:r>
              <a:rPr lang="en-US" sz="1400" dirty="0"/>
              <a:t>•Consider opening a taxable investment account that can be used in the early retirement years as your tax-deferred account.</a:t>
            </a:r>
          </a:p>
          <a:p>
            <a:pPr algn="l"/>
            <a:r>
              <a:rPr lang="en-US" sz="1400" dirty="0"/>
              <a:t>•Avoid lifestyle inflation.</a:t>
            </a:r>
          </a:p>
          <a:p>
            <a:pPr algn="l"/>
            <a:endParaRPr lang="en-US" sz="1400" dirty="0"/>
          </a:p>
        </p:txBody>
      </p:sp>
      <p:pic>
        <p:nvPicPr>
          <p:cNvPr id="31" name="Picture Placeholder 30" descr="Laptop">
            <a:extLst>
              <a:ext uri="{FF2B5EF4-FFF2-40B4-BE49-F238E27FC236}">
                <a16:creationId xmlns:a16="http://schemas.microsoft.com/office/drawing/2014/main" id="{6BF407E9-98AE-2B40-90E3-1B14FC14FDB8}"/>
              </a:ext>
            </a:extLst>
          </p:cNvPr>
          <p:cNvPicPr>
            <a:picLocks noGrp="1" noChangeAspect="1"/>
          </p:cNvPicPr>
          <p:nvPr>
            <p:ph type="pic" sz="quarter" idx="22"/>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p:pic>
      <p:sp>
        <p:nvSpPr>
          <p:cNvPr id="9" name="Content Placeholder 8">
            <a:extLst>
              <a:ext uri="{FF2B5EF4-FFF2-40B4-BE49-F238E27FC236}">
                <a16:creationId xmlns:a16="http://schemas.microsoft.com/office/drawing/2014/main" id="{A1EE8A19-6968-4C81-B180-20FEF61ADEE1}"/>
              </a:ext>
            </a:extLst>
          </p:cNvPr>
          <p:cNvSpPr>
            <a:spLocks noGrp="1"/>
          </p:cNvSpPr>
          <p:nvPr>
            <p:ph idx="20"/>
          </p:nvPr>
        </p:nvSpPr>
        <p:spPr/>
        <p:txBody>
          <a:bodyPr/>
          <a:lstStyle/>
          <a:p>
            <a:r>
              <a:rPr lang="en-US" dirty="0"/>
              <a:t>Other Helpful Resources</a:t>
            </a:r>
          </a:p>
        </p:txBody>
      </p:sp>
      <p:sp>
        <p:nvSpPr>
          <p:cNvPr id="4" name="Slide Number Placeholder 3">
            <a:extLst>
              <a:ext uri="{FF2B5EF4-FFF2-40B4-BE49-F238E27FC236}">
                <a16:creationId xmlns:a16="http://schemas.microsoft.com/office/drawing/2014/main" id="{CA1C0347-C2C9-46A2-B7A6-9653B525F7DD}"/>
              </a:ext>
            </a:extLst>
          </p:cNvPr>
          <p:cNvSpPr>
            <a:spLocks noGrp="1"/>
          </p:cNvSpPr>
          <p:nvPr>
            <p:ph type="sldNum" sz="quarter" idx="12"/>
          </p:nvPr>
        </p:nvSpPr>
        <p:spPr/>
        <p:txBody>
          <a:bodyPr/>
          <a:lstStyle/>
          <a:p>
            <a:fld id="{9EC71654-96A5-4280-94F3-931C61A9F92C}" type="slidenum">
              <a:rPr lang="en-US" smtClean="0"/>
              <a:pPr/>
              <a:t>7</a:t>
            </a:fld>
            <a:endParaRPr lang="en-US" dirty="0"/>
          </a:p>
        </p:txBody>
      </p:sp>
      <p:sp>
        <p:nvSpPr>
          <p:cNvPr id="12" name="TextBox 11">
            <a:extLst>
              <a:ext uri="{FF2B5EF4-FFF2-40B4-BE49-F238E27FC236}">
                <a16:creationId xmlns:a16="http://schemas.microsoft.com/office/drawing/2014/main" id="{6C984E64-66BB-4155-8EC6-03952B3DB961}"/>
              </a:ext>
            </a:extLst>
          </p:cNvPr>
          <p:cNvSpPr txBox="1"/>
          <p:nvPr/>
        </p:nvSpPr>
        <p:spPr>
          <a:xfrm>
            <a:off x="7089142" y="5340273"/>
            <a:ext cx="4704273" cy="1692771"/>
          </a:xfrm>
          <a:prstGeom prst="rect">
            <a:avLst/>
          </a:prstGeom>
          <a:noFill/>
        </p:spPr>
        <p:txBody>
          <a:bodyPr wrap="square" rtlCol="0">
            <a:spAutoFit/>
          </a:bodyPr>
          <a:lstStyle/>
          <a:p>
            <a:endParaRPr lang="en-US" sz="1200" dirty="0">
              <a:hlinkClick r:id="rId7"/>
            </a:endParaRPr>
          </a:p>
          <a:p>
            <a:endParaRPr lang="en-US" sz="1200" dirty="0">
              <a:hlinkClick r:id="rId7"/>
            </a:endParaRPr>
          </a:p>
          <a:p>
            <a:r>
              <a:rPr lang="en-US" sz="1400" dirty="0">
                <a:hlinkClick r:id="rId8"/>
              </a:rPr>
              <a:t>Financial Calculators</a:t>
            </a:r>
            <a:endParaRPr lang="en-US" sz="1400" dirty="0">
              <a:hlinkClick r:id="rId7"/>
            </a:endParaRPr>
          </a:p>
          <a:p>
            <a:endParaRPr lang="en-US" sz="1200" dirty="0"/>
          </a:p>
          <a:p>
            <a:r>
              <a:rPr lang="en-US" sz="1400" dirty="0">
                <a:hlinkClick r:id="rId9"/>
              </a:rPr>
              <a:t>Recommended Reading</a:t>
            </a:r>
            <a:endParaRPr lang="en-US" sz="1400" dirty="0">
              <a:hlinkClick r:id="rId10"/>
            </a:endParaRPr>
          </a:p>
          <a:p>
            <a:endParaRPr lang="en-US" sz="1200" dirty="0"/>
          </a:p>
          <a:p>
            <a:r>
              <a:rPr lang="en-US" sz="1400" dirty="0">
                <a:hlinkClick r:id="rId11"/>
              </a:rPr>
              <a:t>Web Resources</a:t>
            </a:r>
            <a:endParaRPr lang="en-US" sz="1400" dirty="0"/>
          </a:p>
          <a:p>
            <a:endParaRPr lang="en-US" sz="1400" dirty="0"/>
          </a:p>
        </p:txBody>
      </p:sp>
      <p:sp>
        <p:nvSpPr>
          <p:cNvPr id="13" name="Rectangle 12">
            <a:extLst>
              <a:ext uri="{FF2B5EF4-FFF2-40B4-BE49-F238E27FC236}">
                <a16:creationId xmlns:a16="http://schemas.microsoft.com/office/drawing/2014/main" id="{C65502B4-837C-4404-8350-A47570278BD3}"/>
              </a:ext>
            </a:extLst>
          </p:cNvPr>
          <p:cNvSpPr/>
          <p:nvPr/>
        </p:nvSpPr>
        <p:spPr>
          <a:xfrm>
            <a:off x="398585" y="6135078"/>
            <a:ext cx="1844430" cy="643278"/>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51438962-ADC5-4E67-9D3E-9EC1FF2C239A}"/>
              </a:ext>
            </a:extLst>
          </p:cNvPr>
          <p:cNvPicPr>
            <a:picLocks noChangeAspect="1"/>
          </p:cNvPicPr>
          <p:nvPr/>
        </p:nvPicPr>
        <p:blipFill>
          <a:blip r:embed="rId12"/>
          <a:stretch>
            <a:fillRect/>
          </a:stretch>
        </p:blipFill>
        <p:spPr>
          <a:xfrm>
            <a:off x="515938" y="6166387"/>
            <a:ext cx="1518155" cy="611969"/>
          </a:xfrm>
          <a:prstGeom prst="rect">
            <a:avLst/>
          </a:prstGeom>
        </p:spPr>
      </p:pic>
      <p:pic>
        <p:nvPicPr>
          <p:cNvPr id="6" name="Picture 5">
            <a:extLst>
              <a:ext uri="{FF2B5EF4-FFF2-40B4-BE49-F238E27FC236}">
                <a16:creationId xmlns:a16="http://schemas.microsoft.com/office/drawing/2014/main" id="{1D5C3A86-0FF5-4ADC-974C-AA6538C0F051}"/>
              </a:ext>
            </a:extLst>
          </p:cNvPr>
          <p:cNvPicPr>
            <a:picLocks noChangeAspect="1"/>
          </p:cNvPicPr>
          <p:nvPr/>
        </p:nvPicPr>
        <p:blipFill>
          <a:blip r:embed="rId13"/>
          <a:stretch>
            <a:fillRect/>
          </a:stretch>
        </p:blipFill>
        <p:spPr>
          <a:xfrm>
            <a:off x="7877366" y="2021463"/>
            <a:ext cx="2975106" cy="2030144"/>
          </a:xfrm>
          <a:prstGeom prst="rect">
            <a:avLst/>
          </a:prstGeom>
        </p:spPr>
      </p:pic>
    </p:spTree>
    <p:extLst>
      <p:ext uri="{BB962C8B-B14F-4D97-AF65-F5344CB8AC3E}">
        <p14:creationId xmlns:p14="http://schemas.microsoft.com/office/powerpoint/2010/main" val="227067904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171450"/>
            <a:ext cx="4937211" cy="875145"/>
          </a:xfrm>
        </p:spPr>
        <p:txBody>
          <a:bodyPr/>
          <a:lstStyle/>
          <a:p>
            <a:r>
              <a:rPr lang="en-US" dirty="0"/>
              <a:t>Millennial checklist</a:t>
            </a:r>
            <a:br>
              <a:rPr lang="en-US" dirty="0"/>
            </a:br>
            <a:endParaRPr lang="en-US" dirty="0"/>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13875" y="796333"/>
            <a:ext cx="4151027" cy="5309192"/>
          </a:xfrm>
        </p:spPr>
        <p:txBody>
          <a:bodyPr/>
          <a:lstStyle/>
          <a:p>
            <a:pPr marL="0" indent="0">
              <a:buNone/>
            </a:pPr>
            <a:r>
              <a:rPr lang="en-US" sz="1400" b="1" u="sng" dirty="0">
                <a:solidFill>
                  <a:srgbClr val="0D1D51"/>
                </a:solidFill>
              </a:rPr>
              <a:t>Insurance</a:t>
            </a:r>
          </a:p>
          <a:p>
            <a:pPr marL="0" indent="0">
              <a:buNone/>
            </a:pPr>
            <a:r>
              <a:rPr lang="en-US" sz="1400" dirty="0"/>
              <a:t>Review deductibles and coverages to ensure properly covered.</a:t>
            </a:r>
          </a:p>
          <a:p>
            <a:pPr marL="0" indent="0">
              <a:buNone/>
            </a:pPr>
            <a:r>
              <a:rPr lang="en-US" sz="1400" dirty="0"/>
              <a:t>Consider obtaining renter’s insurance if renting property.</a:t>
            </a:r>
          </a:p>
          <a:p>
            <a:pPr marL="0" indent="0">
              <a:buNone/>
            </a:pPr>
            <a:r>
              <a:rPr lang="en-US" sz="1400" dirty="0"/>
              <a:t>Consider obtaining umbrella policy. </a:t>
            </a:r>
          </a:p>
          <a:p>
            <a:pPr marL="0" indent="0">
              <a:buNone/>
            </a:pPr>
            <a:r>
              <a:rPr lang="en-US" sz="1400" b="1" u="sng" dirty="0">
                <a:solidFill>
                  <a:srgbClr val="0D1D51"/>
                </a:solidFill>
              </a:rPr>
              <a:t>Financial planning/investment planning</a:t>
            </a:r>
          </a:p>
          <a:p>
            <a:pPr marL="0" indent="0">
              <a:buNone/>
            </a:pPr>
            <a:r>
              <a:rPr lang="en-US" sz="1400" dirty="0"/>
              <a:t>Consider hiring </a:t>
            </a:r>
            <a:r>
              <a:rPr lang="en-US" sz="1400" dirty="0">
                <a:hlinkClick r:id="rId3"/>
              </a:rPr>
              <a:t>Main Street Advisors, LLC </a:t>
            </a:r>
            <a:r>
              <a:rPr lang="en-US" sz="1400" dirty="0"/>
              <a:t>to help you create a financial plan, help you create a budget, create a debt reduction plan and invest your money wisely.</a:t>
            </a:r>
          </a:p>
          <a:p>
            <a:pPr marL="0" indent="0">
              <a:buNone/>
            </a:pPr>
            <a:r>
              <a:rPr lang="en-US" sz="1400" dirty="0"/>
              <a:t>Create a net worth sheet to track your financial progress from year to year.</a:t>
            </a:r>
          </a:p>
          <a:p>
            <a:pPr marL="0" indent="0">
              <a:buNone/>
            </a:pPr>
            <a:r>
              <a:rPr lang="en-US" sz="1400" dirty="0"/>
              <a:t>Invest in a 401(k), 403 (b) and/or IRA for retirement savings.</a:t>
            </a:r>
          </a:p>
          <a:p>
            <a:pPr marL="0" indent="0">
              <a:buNone/>
            </a:pPr>
            <a:r>
              <a:rPr lang="en-US" sz="1400" dirty="0"/>
              <a:t>Create an emergency fund (3 months of expenses)</a:t>
            </a:r>
          </a:p>
          <a:p>
            <a:pPr marL="0" indent="0">
              <a:buNone/>
            </a:pPr>
            <a:r>
              <a:rPr lang="en-US" sz="1400" dirty="0"/>
              <a:t>Start contributing to a 529 plan if you have children</a:t>
            </a:r>
          </a:p>
          <a:p>
            <a:pPr marL="0" indent="0">
              <a:buNone/>
            </a:pPr>
            <a:r>
              <a:rPr lang="en-US" sz="1400" b="1" u="sng" dirty="0">
                <a:solidFill>
                  <a:srgbClr val="0D1D51"/>
                </a:solidFill>
              </a:rPr>
              <a:t>Estate planning</a:t>
            </a:r>
          </a:p>
          <a:p>
            <a:pPr marL="0" indent="0">
              <a:buNone/>
            </a:pPr>
            <a:r>
              <a:rPr lang="en-US" sz="1400" dirty="0"/>
              <a:t>Secure a financial power of attorney, health power of attorney and last will and testament</a:t>
            </a:r>
          </a:p>
          <a:p>
            <a:pPr marL="0" indent="0">
              <a:buNone/>
            </a:pPr>
            <a:endParaRPr lang="en-US" sz="1400" dirty="0"/>
          </a:p>
          <a:p>
            <a:pPr marL="0" indent="0">
              <a:buNone/>
            </a:pPr>
            <a:endParaRPr lang="en-US" sz="1400" dirty="0"/>
          </a:p>
          <a:p>
            <a:pPr marL="0" indent="0">
              <a:buNone/>
            </a:pPr>
            <a:endParaRPr lang="en-US" sz="1800" dirty="0"/>
          </a:p>
          <a:p>
            <a:pPr marL="0" indent="0">
              <a:buNone/>
            </a:pPr>
            <a:endParaRPr lang="en-US" sz="1800" dirty="0"/>
          </a:p>
          <a:p>
            <a:pPr marL="0" indent="0">
              <a:buNone/>
            </a:pPr>
            <a:endParaRPr lang="en-US" sz="1800"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US" smtClean="0"/>
              <a:pPr/>
              <a:t>8</a:t>
            </a:fld>
            <a:endParaRPr lang="en-US" dirty="0"/>
          </a:p>
        </p:txBody>
      </p:sp>
      <p:sp>
        <p:nvSpPr>
          <p:cNvPr id="5" name="Rectangle 4">
            <a:extLst>
              <a:ext uri="{FF2B5EF4-FFF2-40B4-BE49-F238E27FC236}">
                <a16:creationId xmlns:a16="http://schemas.microsoft.com/office/drawing/2014/main" id="{685B7C29-7DFD-489D-B3A4-59BABA80DC38}"/>
              </a:ext>
            </a:extLst>
          </p:cNvPr>
          <p:cNvSpPr/>
          <p:nvPr/>
        </p:nvSpPr>
        <p:spPr>
          <a:xfrm>
            <a:off x="513874" y="5981700"/>
            <a:ext cx="2267425" cy="796656"/>
          </a:xfrm>
          <a:prstGeom prst="rect">
            <a:avLst/>
          </a:prstGeom>
          <a:solidFill>
            <a:schemeClr val="bg1"/>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0D1D51"/>
              </a:solidFill>
            </a:endParaRPr>
          </a:p>
        </p:txBody>
      </p:sp>
      <p:pic>
        <p:nvPicPr>
          <p:cNvPr id="8" name="Picture 7" descr="A close up of a sign&#10;&#10;Description automatically generated">
            <a:extLst>
              <a:ext uri="{FF2B5EF4-FFF2-40B4-BE49-F238E27FC236}">
                <a16:creationId xmlns:a16="http://schemas.microsoft.com/office/drawing/2014/main" id="{B5236E07-5CCF-4A52-AC9D-A9403D0141F0}"/>
              </a:ext>
            </a:extLst>
          </p:cNvPr>
          <p:cNvPicPr>
            <a:picLocks noChangeAspect="1"/>
          </p:cNvPicPr>
          <p:nvPr/>
        </p:nvPicPr>
        <p:blipFill>
          <a:blip r:embed="rId4"/>
          <a:stretch>
            <a:fillRect/>
          </a:stretch>
        </p:blipFill>
        <p:spPr>
          <a:xfrm>
            <a:off x="515938" y="6026449"/>
            <a:ext cx="1865311" cy="751907"/>
          </a:xfrm>
          <a:prstGeom prst="rect">
            <a:avLst/>
          </a:prstGeom>
        </p:spPr>
      </p:pic>
      <p:pic>
        <p:nvPicPr>
          <p:cNvPr id="11" name="Picture Placeholder 10" descr="A person wearing a suit and tie&#10;&#10;Description automatically generated">
            <a:extLst>
              <a:ext uri="{FF2B5EF4-FFF2-40B4-BE49-F238E27FC236}">
                <a16:creationId xmlns:a16="http://schemas.microsoft.com/office/drawing/2014/main" id="{D738E5EC-7608-4BC5-890A-7A0E6348FF02}"/>
              </a:ext>
            </a:extLst>
          </p:cNvPr>
          <p:cNvPicPr>
            <a:picLocks noGrp="1" noChangeAspect="1"/>
          </p:cNvPicPr>
          <p:nvPr>
            <p:ph type="pic" sz="quarter" idx="13"/>
          </p:nvPr>
        </p:nvPicPr>
        <p:blipFill>
          <a:blip r:embed="rId5"/>
          <a:srcRect t="16627" b="16627"/>
          <a:stretch>
            <a:fillRect/>
          </a:stretch>
        </p:blipFill>
        <p:spPr>
          <a:xfrm>
            <a:off x="5453149" y="986576"/>
            <a:ext cx="4884848" cy="4884848"/>
          </a:xfrm>
        </p:spPr>
      </p:pic>
    </p:spTree>
    <p:extLst>
      <p:ext uri="{BB962C8B-B14F-4D97-AF65-F5344CB8AC3E}">
        <p14:creationId xmlns:p14="http://schemas.microsoft.com/office/powerpoint/2010/main" val="48755022"/>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B5C6BAC-F3F8-4AA0-B332-02F663571328}"/>
              </a:ext>
            </a:extLst>
          </p:cNvPr>
          <p:cNvSpPr>
            <a:spLocks noGrp="1"/>
          </p:cNvSpPr>
          <p:nvPr>
            <p:ph type="sldNum" sz="quarter" idx="12"/>
          </p:nvPr>
        </p:nvSpPr>
        <p:spPr>
          <a:xfrm>
            <a:off x="11363696" y="6455739"/>
            <a:ext cx="294460" cy="187367"/>
          </a:xfrm>
        </p:spPr>
        <p:txBody>
          <a:bodyPr anchor="ctr">
            <a:normAutofit/>
          </a:bodyPr>
          <a:lstStyle/>
          <a:p>
            <a:pPr>
              <a:spcAft>
                <a:spcPts val="600"/>
              </a:spcAft>
            </a:pPr>
            <a:fld id="{9EC71654-96A5-4280-94F3-931C61A9F92C}" type="slidenum">
              <a:rPr lang="en-US" smtClean="0"/>
              <a:pPr>
                <a:spcAft>
                  <a:spcPts val="600"/>
                </a:spcAft>
              </a:pPr>
              <a:t>9</a:t>
            </a:fld>
            <a:endParaRPr lang="en-US"/>
          </a:p>
        </p:txBody>
      </p:sp>
      <p:sp>
        <p:nvSpPr>
          <p:cNvPr id="2" name="Title 1">
            <a:extLst>
              <a:ext uri="{FF2B5EF4-FFF2-40B4-BE49-F238E27FC236}">
                <a16:creationId xmlns:a16="http://schemas.microsoft.com/office/drawing/2014/main" id="{E2C50832-0B36-43C5-98EC-4CD165D78718}"/>
              </a:ext>
            </a:extLst>
          </p:cNvPr>
          <p:cNvSpPr>
            <a:spLocks noGrp="1"/>
          </p:cNvSpPr>
          <p:nvPr>
            <p:ph type="title"/>
          </p:nvPr>
        </p:nvSpPr>
        <p:spPr>
          <a:xfrm>
            <a:off x="839788" y="252836"/>
            <a:ext cx="4662516" cy="1234058"/>
          </a:xfrm>
        </p:spPr>
        <p:txBody>
          <a:bodyPr anchor="b">
            <a:normAutofit/>
          </a:bodyPr>
          <a:lstStyle/>
          <a:p>
            <a:br>
              <a:rPr lang="en-US" dirty="0"/>
            </a:br>
            <a:endParaRPr lang="en-US" dirty="0"/>
          </a:p>
        </p:txBody>
      </p:sp>
      <p:sp>
        <p:nvSpPr>
          <p:cNvPr id="3" name="Content Placeholder 2">
            <a:extLst>
              <a:ext uri="{FF2B5EF4-FFF2-40B4-BE49-F238E27FC236}">
                <a16:creationId xmlns:a16="http://schemas.microsoft.com/office/drawing/2014/main" id="{552A9C73-06ED-419B-81B5-491CBFC22330}"/>
              </a:ext>
            </a:extLst>
          </p:cNvPr>
          <p:cNvSpPr>
            <a:spLocks noGrp="1"/>
          </p:cNvSpPr>
          <p:nvPr>
            <p:ph type="body" sz="half" idx="2"/>
          </p:nvPr>
        </p:nvSpPr>
        <p:spPr>
          <a:xfrm>
            <a:off x="468119" y="880989"/>
            <a:ext cx="3932237" cy="4826272"/>
          </a:xfrm>
        </p:spPr>
        <p:txBody>
          <a:bodyPr>
            <a:normAutofit lnSpcReduction="10000"/>
          </a:bodyPr>
          <a:lstStyle/>
          <a:p>
            <a:pPr marL="228600" lvl="0" indent="-228600">
              <a:buFont typeface="Arial" panose="020B0604020202020204" pitchFamily="34" charset="0"/>
              <a:buChar char="•"/>
            </a:pPr>
            <a:r>
              <a:rPr lang="en-US" sz="1400" dirty="0">
                <a:solidFill>
                  <a:prstClr val="black"/>
                </a:solidFill>
              </a:rPr>
              <a:t>Life is full of decisions emanating from many different areas: </a:t>
            </a:r>
            <a:r>
              <a:rPr lang="en-US" sz="1400" b="1" dirty="0">
                <a:solidFill>
                  <a:srgbClr val="0D1D51"/>
                </a:solidFill>
              </a:rPr>
              <a:t>charitable giving, education planning, investment planning, estate planning, retirement planning, social security claiming strategies, tax reduction, risk management, cash flow/income sourcing and more.</a:t>
            </a:r>
            <a:endParaRPr lang="en-US" sz="1400" b="1" dirty="0">
              <a:solidFill>
                <a:prstClr val="black"/>
              </a:solidFill>
            </a:endParaRPr>
          </a:p>
          <a:p>
            <a:pPr marL="228600" lvl="0" indent="-228600">
              <a:buFont typeface="Arial" panose="020B0604020202020204" pitchFamily="34" charset="0"/>
              <a:buChar char="•"/>
            </a:pPr>
            <a:r>
              <a:rPr lang="en-US" sz="1400" dirty="0">
                <a:solidFill>
                  <a:prstClr val="black"/>
                </a:solidFill>
              </a:rPr>
              <a:t>The complex nature of these initiatives and the way in which they are interlinked causes each one to have a significant impact on the other, which requires a comprehensive solution tailored specifically to the individual client. To help us achieve this, we utilize one of the industry’s leading financial planning software programs, </a:t>
            </a:r>
            <a:r>
              <a:rPr lang="en-US" sz="1400" dirty="0" err="1">
                <a:solidFill>
                  <a:prstClr val="black"/>
                </a:solidFill>
              </a:rPr>
              <a:t>MoneyGuidePro</a:t>
            </a:r>
            <a:r>
              <a:rPr lang="en-US" sz="1400" dirty="0">
                <a:solidFill>
                  <a:prstClr val="black"/>
                </a:solidFill>
              </a:rPr>
              <a:t>®.</a:t>
            </a:r>
          </a:p>
          <a:p>
            <a:pPr marL="228600" lvl="0" indent="-228600">
              <a:buFont typeface="Arial" panose="020B0604020202020204" pitchFamily="34" charset="0"/>
              <a:buChar char="•"/>
            </a:pPr>
            <a:r>
              <a:rPr lang="en-US" sz="1400" dirty="0">
                <a:solidFill>
                  <a:prstClr val="black"/>
                </a:solidFill>
              </a:rPr>
              <a:t>This enhanced solution gives us the ability to offer varying degrees of plans ranging from a more targeted perspective focusing on specific areas such as </a:t>
            </a:r>
            <a:r>
              <a:rPr lang="en-US" sz="1400" b="1" dirty="0">
                <a:solidFill>
                  <a:srgbClr val="0D1D51"/>
                </a:solidFill>
              </a:rPr>
              <a:t>retirement planning </a:t>
            </a:r>
            <a:r>
              <a:rPr lang="en-US" sz="1400" dirty="0">
                <a:solidFill>
                  <a:prstClr val="black"/>
                </a:solidFill>
              </a:rPr>
              <a:t>or </a:t>
            </a:r>
            <a:r>
              <a:rPr lang="en-US" sz="1400" b="1" dirty="0">
                <a:solidFill>
                  <a:srgbClr val="0D1D51"/>
                </a:solidFill>
              </a:rPr>
              <a:t>college planning </a:t>
            </a:r>
            <a:r>
              <a:rPr lang="en-US" sz="1400" dirty="0">
                <a:solidFill>
                  <a:prstClr val="black"/>
                </a:solidFill>
              </a:rPr>
              <a:t>to a more comprehensive approach, encompassing every area of your financial life. This tool affords our clients the ability to visually see the financial impact their decisions can have on their short and long-term goals, and ultimately overall financial future.</a:t>
            </a:r>
          </a:p>
          <a:p>
            <a:pPr lvl="0"/>
            <a:endParaRPr lang="en-US" sz="1400" b="1" u="sng" dirty="0">
              <a:solidFill>
                <a:srgbClr val="0D1D51"/>
              </a:solidFill>
            </a:endParaRPr>
          </a:p>
          <a:p>
            <a:pPr marL="0" indent="0">
              <a:buNone/>
            </a:pPr>
            <a:endParaRPr lang="en-US" sz="1200" dirty="0"/>
          </a:p>
        </p:txBody>
      </p:sp>
      <p:sp>
        <p:nvSpPr>
          <p:cNvPr id="5" name="Rectangle 4">
            <a:extLst>
              <a:ext uri="{FF2B5EF4-FFF2-40B4-BE49-F238E27FC236}">
                <a16:creationId xmlns:a16="http://schemas.microsoft.com/office/drawing/2014/main" id="{854DE072-F090-447B-8972-E4278C33ABA1}"/>
              </a:ext>
            </a:extLst>
          </p:cNvPr>
          <p:cNvSpPr/>
          <p:nvPr/>
        </p:nvSpPr>
        <p:spPr>
          <a:xfrm>
            <a:off x="396557" y="6159631"/>
            <a:ext cx="2139909" cy="588397"/>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D1D51"/>
                </a:solidFill>
                <a:hlinkClick r:id="rId3"/>
              </a:rPr>
              <a:t>VISIT OUR WEBSITE TO LEARN MORE</a:t>
            </a:r>
            <a:endParaRPr lang="en-US" b="1" dirty="0">
              <a:solidFill>
                <a:srgbClr val="0D1D51"/>
              </a:solidFill>
            </a:endParaRPr>
          </a:p>
        </p:txBody>
      </p:sp>
      <p:pic>
        <p:nvPicPr>
          <p:cNvPr id="6" name="Picture 5">
            <a:extLst>
              <a:ext uri="{FF2B5EF4-FFF2-40B4-BE49-F238E27FC236}">
                <a16:creationId xmlns:a16="http://schemas.microsoft.com/office/drawing/2014/main" id="{880B0522-C9E6-48A0-99B0-0EE5D385BF62}"/>
              </a:ext>
            </a:extLst>
          </p:cNvPr>
          <p:cNvPicPr>
            <a:picLocks noChangeAspect="1"/>
          </p:cNvPicPr>
          <p:nvPr/>
        </p:nvPicPr>
        <p:blipFill>
          <a:blip r:embed="rId4"/>
          <a:stretch>
            <a:fillRect/>
          </a:stretch>
        </p:blipFill>
        <p:spPr>
          <a:xfrm>
            <a:off x="200085" y="109972"/>
            <a:ext cx="5188146" cy="1054699"/>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4F3A39FA-A3D3-4B5F-A975-60451AC445BB}"/>
              </a:ext>
            </a:extLst>
          </p:cNvPr>
          <p:cNvPicPr>
            <a:picLocks noChangeAspect="1"/>
          </p:cNvPicPr>
          <p:nvPr/>
        </p:nvPicPr>
        <p:blipFill>
          <a:blip r:embed="rId5"/>
          <a:stretch>
            <a:fillRect/>
          </a:stretch>
        </p:blipFill>
        <p:spPr>
          <a:xfrm>
            <a:off x="4498868" y="252836"/>
            <a:ext cx="3699970" cy="2859068"/>
          </a:xfrm>
          <a:prstGeom prst="rect">
            <a:avLst/>
          </a:prstGeom>
          <a:scene3d>
            <a:camera prst="orthographicFront"/>
            <a:lightRig rig="threePt" dir="t"/>
          </a:scene3d>
          <a:sp3d>
            <a:bevelT prst="slope"/>
          </a:sp3d>
        </p:spPr>
      </p:pic>
      <p:pic>
        <p:nvPicPr>
          <p:cNvPr id="14" name="Picture 13" descr="A screenshot of a social media post&#10;&#10;Description automatically generated">
            <a:extLst>
              <a:ext uri="{FF2B5EF4-FFF2-40B4-BE49-F238E27FC236}">
                <a16:creationId xmlns:a16="http://schemas.microsoft.com/office/drawing/2014/main" id="{789073AB-8819-4A4E-A9BD-40EB87616D85}"/>
              </a:ext>
            </a:extLst>
          </p:cNvPr>
          <p:cNvPicPr>
            <a:picLocks noChangeAspect="1"/>
          </p:cNvPicPr>
          <p:nvPr/>
        </p:nvPicPr>
        <p:blipFill>
          <a:blip r:embed="rId6"/>
          <a:stretch>
            <a:fillRect/>
          </a:stretch>
        </p:blipFill>
        <p:spPr>
          <a:xfrm>
            <a:off x="5502304" y="2831381"/>
            <a:ext cx="4122160" cy="3091620"/>
          </a:xfrm>
          <a:prstGeom prst="rect">
            <a:avLst/>
          </a:prstGeom>
          <a:scene3d>
            <a:camera prst="orthographicFront"/>
            <a:lightRig rig="threePt" dir="t"/>
          </a:scene3d>
          <a:sp3d>
            <a:bevelT w="114300" prst="hardEdge"/>
          </a:sp3d>
        </p:spPr>
      </p:pic>
      <p:pic>
        <p:nvPicPr>
          <p:cNvPr id="16" name="Picture 15" descr="A screenshot of a cell phone&#10;&#10;Description automatically generated">
            <a:extLst>
              <a:ext uri="{FF2B5EF4-FFF2-40B4-BE49-F238E27FC236}">
                <a16:creationId xmlns:a16="http://schemas.microsoft.com/office/drawing/2014/main" id="{16845416-7C28-43D2-914E-A5D135272D10}"/>
              </a:ext>
            </a:extLst>
          </p:cNvPr>
          <p:cNvPicPr>
            <a:picLocks noChangeAspect="1"/>
          </p:cNvPicPr>
          <p:nvPr/>
        </p:nvPicPr>
        <p:blipFill>
          <a:blip r:embed="rId7"/>
          <a:stretch>
            <a:fillRect/>
          </a:stretch>
        </p:blipFill>
        <p:spPr>
          <a:xfrm>
            <a:off x="8059437" y="737550"/>
            <a:ext cx="3914604" cy="2935953"/>
          </a:xfrm>
          <a:prstGeom prst="rect">
            <a:avLst/>
          </a:prstGeom>
          <a:scene3d>
            <a:camera prst="orthographicFront"/>
            <a:lightRig rig="threePt" dir="t"/>
          </a:scene3d>
          <a:sp3d>
            <a:bevelT w="114300" prst="hardEdge"/>
          </a:sp3d>
        </p:spPr>
      </p:pic>
    </p:spTree>
    <p:extLst>
      <p:ext uri="{BB962C8B-B14F-4D97-AF65-F5344CB8AC3E}">
        <p14:creationId xmlns:p14="http://schemas.microsoft.com/office/powerpoint/2010/main" val="463906062"/>
      </p:ext>
    </p:extLst>
  </p:cSld>
  <p:clrMapOvr>
    <a:masterClrMapping/>
  </p:clrMapOvr>
  <p:transition spd="slow">
    <p:wipe/>
  </p:transition>
</p:sld>
</file>

<file path=ppt/theme/theme1.xml><?xml version="1.0" encoding="utf-8"?>
<a:theme xmlns:a="http://schemas.openxmlformats.org/drawingml/2006/main" name="Office Them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4076243_Blue spheres presentation_RVA_v5" id="{E4C0B511-76E7-4C07-AFEA-8FEA0A5A8C84}" vid="{3A463146-28EF-4F73-B63C-03710F66E2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4A50F322D5DB9418A1D651B496D4869" ma:contentTypeVersion="12" ma:contentTypeDescription="Create a new document." ma:contentTypeScope="" ma:versionID="31846919e1ce11bb2e7a98e56c8ec725">
  <xsd:schema xmlns:xsd="http://www.w3.org/2001/XMLSchema" xmlns:xs="http://www.w3.org/2001/XMLSchema" xmlns:p="http://schemas.microsoft.com/office/2006/metadata/properties" xmlns:ns2="2bdcfbab-7565-4dfd-ae9f-658c2d9306a9" xmlns:ns3="a4193c4c-4f2f-4c39-899b-429072dcb21d" targetNamespace="http://schemas.microsoft.com/office/2006/metadata/properties" ma:root="true" ma:fieldsID="c72af2519e48fef7ec21e4a16a21a0d0" ns2:_="" ns3:_="">
    <xsd:import namespace="2bdcfbab-7565-4dfd-ae9f-658c2d9306a9"/>
    <xsd:import namespace="a4193c4c-4f2f-4c39-899b-429072dcb2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dcfbab-7565-4dfd-ae9f-658c2d9306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4193c4c-4f2f-4c39-899b-429072dcb21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2bdcfbab-7565-4dfd-ae9f-658c2d9306a9" xsi:nil="true"/>
  </documentManagement>
</p:properties>
</file>

<file path=customXml/itemProps1.xml><?xml version="1.0" encoding="utf-8"?>
<ds:datastoreItem xmlns:ds="http://schemas.openxmlformats.org/officeDocument/2006/customXml" ds:itemID="{B0C07E3D-60A7-4F4E-8208-D9CCD01982CB}">
  <ds:schemaRefs>
    <ds:schemaRef ds:uri="http://schemas.microsoft.com/sharepoint/v3/contenttype/forms"/>
  </ds:schemaRefs>
</ds:datastoreItem>
</file>

<file path=customXml/itemProps2.xml><?xml version="1.0" encoding="utf-8"?>
<ds:datastoreItem xmlns:ds="http://schemas.openxmlformats.org/officeDocument/2006/customXml" ds:itemID="{134FB652-8054-4E1D-84E3-2066B4EAA3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dcfbab-7565-4dfd-ae9f-658c2d9306a9"/>
    <ds:schemaRef ds:uri="a4193c4c-4f2f-4c39-899b-429072dcb2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EA9B47F-3DD8-4645-81DC-B88780643C07}">
  <ds:schemaRefs>
    <ds:schemaRef ds:uri="http://schemas.microsoft.com/office/2006/metadata/properties"/>
    <ds:schemaRef ds:uri="http://schemas.microsoft.com/office/infopath/2007/PartnerControls"/>
    <ds:schemaRef ds:uri="2bdcfbab-7565-4dfd-ae9f-658c2d9306a9"/>
  </ds:schemaRefs>
</ds:datastoreItem>
</file>

<file path=docProps/app.xml><?xml version="1.0" encoding="utf-8"?>
<Properties xmlns="http://schemas.openxmlformats.org/officeDocument/2006/extended-properties" xmlns:vt="http://schemas.openxmlformats.org/officeDocument/2006/docPropsVTypes">
  <TotalTime>0</TotalTime>
  <Words>1526</Words>
  <Application>Microsoft Office PowerPoint</Application>
  <PresentationFormat>Widescreen</PresentationFormat>
  <Paragraphs>124</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Baskerville Old Face</vt:lpstr>
      <vt:lpstr>Calibri</vt:lpstr>
      <vt:lpstr>Corbel</vt:lpstr>
      <vt:lpstr>Office Theme</vt:lpstr>
      <vt:lpstr>Getting Started</vt:lpstr>
      <vt:lpstr>Where you Are</vt:lpstr>
      <vt:lpstr>KNOW WHERE YOUR MONEY GOES </vt:lpstr>
      <vt:lpstr>Track your progress year to year </vt:lpstr>
      <vt:lpstr>Financial goals &amp; Milestones to aim for</vt:lpstr>
      <vt:lpstr>Financial goals &amp; Milestones to aim for</vt:lpstr>
      <vt:lpstr>Financial goals &amp; Milestones to aim for</vt:lpstr>
      <vt:lpstr>Millennial checklist </vt:lpstr>
      <vt:lpstr> </vt:lpstr>
      <vt:lpstr>Hope to hear from you soon!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2020-04-29T18:15:44Z</dcterms:created>
  <dcterms:modified xsi:type="dcterms:W3CDTF">2021-07-12T14:22:05Z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0x010100E4A50F322D5DB9418A1D651B496D4869</vt:lpwstr>
  </property>
</Properties>
</file>