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5"/>
  </p:notesMasterIdLst>
  <p:handoutMasterIdLst>
    <p:handoutMasterId r:id="rId16"/>
  </p:handoutMasterIdLst>
  <p:sldIdLst>
    <p:sldId id="257" r:id="rId5"/>
    <p:sldId id="268" r:id="rId6"/>
    <p:sldId id="269" r:id="rId7"/>
    <p:sldId id="270" r:id="rId8"/>
    <p:sldId id="277" r:id="rId9"/>
    <p:sldId id="278" r:id="rId10"/>
    <p:sldId id="279" r:id="rId11"/>
    <p:sldId id="281"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2C567A"/>
    <a:srgbClr val="666666"/>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207CAD-325C-4D3F-9286-6855BA4D1AEC}" v="2" dt="2021-07-12T14:48:07.2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949" autoAdjust="0"/>
  </p:normalViewPr>
  <p:slideViewPr>
    <p:cSldViewPr snapToGrid="0" showGuides="1">
      <p:cViewPr varScale="1">
        <p:scale>
          <a:sx n="96" d="100"/>
          <a:sy n="96" d="100"/>
        </p:scale>
        <p:origin x="110" y="109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7/12/2021</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7/12/2021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2596441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417671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285226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a:p>
        </p:txBody>
      </p:sp>
    </p:spTree>
    <p:extLst>
      <p:ext uri="{BB962C8B-B14F-4D97-AF65-F5344CB8AC3E}">
        <p14:creationId xmlns:p14="http://schemas.microsoft.com/office/powerpoint/2010/main" val="1214013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40571227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7/12/2021</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hyperlink" Target="https://www.linkedin.com/company/64638108" TargetMode="External"/><Relationship Id="rId5" Type="http://schemas.openxmlformats.org/officeDocument/2006/relationships/hyperlink" Target="https://www.facebook.com/Main-Street-Advisors-LLC-101869518028166/?modal=admin_todo_tour"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hyperlink" Target="https://www.ebri.org/docs/default-source/fast-facts/ff.382.debt.11feb21.pdf?sfvrsn=fd983a2f_4"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12.jpg"/><Relationship Id="rId4" Type="http://schemas.openxmlformats.org/officeDocument/2006/relationships/hyperlink" Target="https://www.newyorkfed.org/microeconomics/hhdc/background.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hebalance.com/what-is-your-net-worth-1289788"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hyperlink" Target="https://financialengines.com/education-center/social-security-planner/" TargetMode="External"/><Relationship Id="rId13"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hyperlink" Target="https://www.shiptacenter.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hyperlink" Target="https://www.medicare.gov/blog/try-our-new-and-improved-medicare-plan-finder" TargetMode="External"/><Relationship Id="rId5" Type="http://schemas.openxmlformats.org/officeDocument/2006/relationships/image" Target="../media/image16.png"/><Relationship Id="rId10" Type="http://schemas.openxmlformats.org/officeDocument/2006/relationships/hyperlink" Target="https://www.medicare.gov/sites/default/files/2020-03/10050-Medicare-and-You_0.pdf" TargetMode="External"/><Relationship Id="rId4" Type="http://schemas.openxmlformats.org/officeDocument/2006/relationships/image" Target="../media/image15.svg"/><Relationship Id="rId9" Type="http://schemas.openxmlformats.org/officeDocument/2006/relationships/hyperlink" Target="https://opensocialsecurity.com/" TargetMode="External"/><Relationship Id="rId14"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hyperlink" Target="https://www.irs.gov/publications/p554" TargetMode="External"/><Relationship Id="rId13" Type="http://schemas.openxmlformats.org/officeDocument/2006/relationships/hyperlink" Target="https://www.fidelity.com/viewpoints/retirement/tax-reform-implications-for-retirement" TargetMode="External"/><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hyperlink" Target="https://www.ncoa.org/economic-security/money-management/scams-security/top-10-scams-targeting-seniors/" TargetMode="External"/><Relationship Id="rId5" Type="http://schemas.openxmlformats.org/officeDocument/2006/relationships/image" Target="../media/image16.png"/><Relationship Id="rId10" Type="http://schemas.openxmlformats.org/officeDocument/2006/relationships/hyperlink" Target="https://www.makelemonade.co/calculators/student-loan-refinancing-calculator/" TargetMode="External"/><Relationship Id="rId4" Type="http://schemas.openxmlformats.org/officeDocument/2006/relationships/image" Target="../media/image15.svg"/><Relationship Id="rId9" Type="http://schemas.openxmlformats.org/officeDocument/2006/relationships/hyperlink" Target="https://www.agingcare.com/articles/10-government-programs-caregivers-can-access-for-their-elderly-parents-120513.htm" TargetMode="External"/><Relationship Id="rId14" Type="http://schemas.openxmlformats.org/officeDocument/2006/relationships/hyperlink" Target="https://www.kiplinger.com/retirement/retirement-plans/602821/secure-act-2-10-ways-the-proposed-law-could-change-retirement-savings"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mainstadvisors.com/"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www.mainstadvisors.com/retirement-financial-planning/" TargetMode="External"/><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6.jp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173288"/>
            <a:ext cx="5143500" cy="2090808"/>
          </a:xfrm>
        </p:spPr>
        <p:txBody>
          <a:bodyPr anchor="b">
            <a:normAutofit/>
          </a:bodyPr>
          <a:lstStyle/>
          <a:p>
            <a:r>
              <a:rPr lang="en-US" dirty="0"/>
              <a:t>Getting Started</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50" y="4279971"/>
            <a:ext cx="5143500" cy="503167"/>
          </a:xfrm>
        </p:spPr>
        <p:txBody>
          <a:bodyPr>
            <a:normAutofit/>
          </a:bodyPr>
          <a:lstStyle/>
          <a:p>
            <a:r>
              <a:rPr lang="en-US" sz="1500" dirty="0"/>
              <a:t>We know it’s the little things that can make all the difference</a:t>
            </a:r>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rotWithShape="1">
          <a:blip r:embed="rId3"/>
          <a:srcRect l="23068" r="10181" b="-2"/>
          <a:stretch/>
        </p:blipFill>
        <p:spPr>
          <a:xfrm>
            <a:off x="710812" y="728545"/>
            <a:ext cx="5305661" cy="5305661"/>
          </a:xfrm>
          <a:noFill/>
        </p:spPr>
      </p:pic>
      <p:sp>
        <p:nvSpPr>
          <p:cNvPr id="4" name="Rectangle 3">
            <a:extLst>
              <a:ext uri="{FF2B5EF4-FFF2-40B4-BE49-F238E27FC236}">
                <a16:creationId xmlns:a16="http://schemas.microsoft.com/office/drawing/2014/main" id="{BB4BF43F-F72F-4369-A915-2FBF74ECC347}"/>
              </a:ext>
            </a:extLst>
          </p:cNvPr>
          <p:cNvSpPr/>
          <p:nvPr/>
        </p:nvSpPr>
        <p:spPr>
          <a:xfrm>
            <a:off x="9395927" y="289249"/>
            <a:ext cx="2631232" cy="1240971"/>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F0B2A3C6-6A70-4AE6-A02A-3F2401A754A7}"/>
              </a:ext>
            </a:extLst>
          </p:cNvPr>
          <p:cNvPicPr>
            <a:picLocks noChangeAspect="1"/>
          </p:cNvPicPr>
          <p:nvPr/>
        </p:nvPicPr>
        <p:blipFill>
          <a:blip r:embed="rId4"/>
          <a:stretch>
            <a:fillRect/>
          </a:stretch>
        </p:blipFill>
        <p:spPr>
          <a:xfrm>
            <a:off x="9482818" y="414434"/>
            <a:ext cx="2457450" cy="990600"/>
          </a:xfrm>
          <a:prstGeom prst="rect">
            <a:avLst/>
          </a:prstGeom>
          <a:solidFill>
            <a:schemeClr val="bg1"/>
          </a:solidFill>
        </p:spPr>
      </p:pic>
      <p:sp>
        <p:nvSpPr>
          <p:cNvPr id="7" name="TextBox 6">
            <a:extLst>
              <a:ext uri="{FF2B5EF4-FFF2-40B4-BE49-F238E27FC236}">
                <a16:creationId xmlns:a16="http://schemas.microsoft.com/office/drawing/2014/main" id="{EE28771A-B4A1-4A70-825E-7F44691AD6F4}"/>
              </a:ext>
            </a:extLst>
          </p:cNvPr>
          <p:cNvSpPr txBox="1"/>
          <p:nvPr/>
        </p:nvSpPr>
        <p:spPr>
          <a:xfrm>
            <a:off x="6343650" y="5010539"/>
            <a:ext cx="4487834" cy="923330"/>
          </a:xfrm>
          <a:prstGeom prst="rect">
            <a:avLst/>
          </a:prstGeom>
          <a:noFill/>
        </p:spPr>
        <p:txBody>
          <a:bodyPr wrap="square" rtlCol="0">
            <a:spAutoFit/>
          </a:bodyPr>
          <a:lstStyle/>
          <a:p>
            <a:r>
              <a:rPr lang="en-US" dirty="0">
                <a:solidFill>
                  <a:srgbClr val="92D050"/>
                </a:solidFill>
              </a:rPr>
              <a:t>A Guidebook for Those in the Distribution Phase of Life</a:t>
            </a:r>
          </a:p>
          <a:p>
            <a:r>
              <a:rPr lang="en-US" dirty="0">
                <a:solidFill>
                  <a:srgbClr val="92D050"/>
                </a:solidFill>
              </a:rPr>
              <a:t>(Built for individuals in their 60’s and beyond)  </a:t>
            </a:r>
          </a:p>
        </p:txBody>
      </p:sp>
    </p:spTree>
    <p:extLst>
      <p:ext uri="{BB962C8B-B14F-4D97-AF65-F5344CB8AC3E}">
        <p14:creationId xmlns:p14="http://schemas.microsoft.com/office/powerpoint/2010/main" val="37379898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140625" y="2711193"/>
            <a:ext cx="5722223" cy="921807"/>
          </a:xfrm>
        </p:spPr>
        <p:txBody>
          <a:bodyPr/>
          <a:lstStyle/>
          <a:p>
            <a:r>
              <a:rPr lang="en-US" dirty="0"/>
              <a:t>Thank you!</a:t>
            </a:r>
          </a:p>
        </p:txBody>
      </p:sp>
      <p:pic>
        <p:nvPicPr>
          <p:cNvPr id="42" name="Picture 41" descr="A close up of a sign&#10;&#10;Description automatically generated">
            <a:extLst>
              <a:ext uri="{FF2B5EF4-FFF2-40B4-BE49-F238E27FC236}">
                <a16:creationId xmlns:a16="http://schemas.microsoft.com/office/drawing/2014/main" id="{B50CEB71-0286-4B26-91D8-8309E02513CB}"/>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11608" y="2295524"/>
            <a:ext cx="4084292" cy="1646381"/>
          </a:xfrm>
          <a:prstGeom prst="rect">
            <a:avLst/>
          </a:prstGeom>
        </p:spPr>
      </p:pic>
      <p:sp>
        <p:nvSpPr>
          <p:cNvPr id="43" name="Rectangle 42">
            <a:extLst>
              <a:ext uri="{FF2B5EF4-FFF2-40B4-BE49-F238E27FC236}">
                <a16:creationId xmlns:a16="http://schemas.microsoft.com/office/drawing/2014/main" id="{716F8325-E971-4A14-9A1C-37F98F10909F}"/>
              </a:ext>
            </a:extLst>
          </p:cNvPr>
          <p:cNvSpPr/>
          <p:nvPr/>
        </p:nvSpPr>
        <p:spPr>
          <a:xfrm>
            <a:off x="6361043" y="4389120"/>
            <a:ext cx="3609892" cy="1359355"/>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E79CE27-D0C4-4745-BE9C-62A59512806B}"/>
              </a:ext>
            </a:extLst>
          </p:cNvPr>
          <p:cNvSpPr txBox="1"/>
          <p:nvPr/>
        </p:nvSpPr>
        <p:spPr>
          <a:xfrm>
            <a:off x="6361043" y="4548146"/>
            <a:ext cx="3291840" cy="1200329"/>
          </a:xfrm>
          <a:prstGeom prst="rect">
            <a:avLst/>
          </a:prstGeom>
          <a:noFill/>
        </p:spPr>
        <p:txBody>
          <a:bodyPr wrap="square" rtlCol="0">
            <a:spAutoFit/>
          </a:bodyPr>
          <a:lstStyle/>
          <a:p>
            <a:r>
              <a:rPr lang="en-US" dirty="0"/>
              <a:t>Hometown Service | Thoughtful Solutions | Powerful Results.</a:t>
            </a:r>
            <a:br>
              <a:rPr lang="en-US" dirty="0"/>
            </a:br>
            <a:r>
              <a:rPr lang="en-US" i="1" dirty="0">
                <a:solidFill>
                  <a:srgbClr val="92D050"/>
                </a:solidFill>
              </a:rPr>
              <a:t>We know it’s the little things that can make all the difference.</a:t>
            </a:r>
          </a:p>
        </p:txBody>
      </p:sp>
      <p:sp>
        <p:nvSpPr>
          <p:cNvPr id="45" name="Rectangle 44">
            <a:extLst>
              <a:ext uri="{FF2B5EF4-FFF2-40B4-BE49-F238E27FC236}">
                <a16:creationId xmlns:a16="http://schemas.microsoft.com/office/drawing/2014/main" id="{8F83054E-5DA0-445B-AF1B-5C477819775B}"/>
              </a:ext>
            </a:extLst>
          </p:cNvPr>
          <p:cNvSpPr/>
          <p:nvPr/>
        </p:nvSpPr>
        <p:spPr>
          <a:xfrm>
            <a:off x="9819861" y="286247"/>
            <a:ext cx="2115047" cy="985418"/>
          </a:xfrm>
          <a:prstGeom prst="rect">
            <a:avLst/>
          </a:prstGeom>
          <a:solidFill>
            <a:schemeClr val="bg1"/>
          </a:solidFill>
          <a:ln>
            <a:solidFill>
              <a:srgbClr val="92D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46" name="TextBox 45">
            <a:hlinkClick r:id="rId5"/>
            <a:extLst>
              <a:ext uri="{FF2B5EF4-FFF2-40B4-BE49-F238E27FC236}">
                <a16:creationId xmlns:a16="http://schemas.microsoft.com/office/drawing/2014/main" id="{C89E227C-7E6D-4B66-BE47-2C760EAF65A0}"/>
              </a:ext>
            </a:extLst>
          </p:cNvPr>
          <p:cNvSpPr txBox="1"/>
          <p:nvPr/>
        </p:nvSpPr>
        <p:spPr>
          <a:xfrm>
            <a:off x="10229350"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5"/>
              </a:rPr>
              <a:t>f</a:t>
            </a:r>
            <a:endParaRPr lang="en-US" sz="2400" dirty="0"/>
          </a:p>
        </p:txBody>
      </p:sp>
      <p:sp>
        <p:nvSpPr>
          <p:cNvPr id="47" name="TextBox 46">
            <a:extLst>
              <a:ext uri="{FF2B5EF4-FFF2-40B4-BE49-F238E27FC236}">
                <a16:creationId xmlns:a16="http://schemas.microsoft.com/office/drawing/2014/main" id="{8ACFF91F-AD1B-44A0-B83C-0C7FC6F1B815}"/>
              </a:ext>
            </a:extLst>
          </p:cNvPr>
          <p:cNvSpPr txBox="1"/>
          <p:nvPr/>
        </p:nvSpPr>
        <p:spPr>
          <a:xfrm>
            <a:off x="11024482"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6"/>
              </a:rPr>
              <a:t>in</a:t>
            </a:r>
            <a:endParaRPr lang="en-US" sz="2400" dirty="0"/>
          </a:p>
        </p:txBody>
      </p:sp>
      <p:sp>
        <p:nvSpPr>
          <p:cNvPr id="48" name="TextBox 47">
            <a:extLst>
              <a:ext uri="{FF2B5EF4-FFF2-40B4-BE49-F238E27FC236}">
                <a16:creationId xmlns:a16="http://schemas.microsoft.com/office/drawing/2014/main" id="{17A99937-BFC6-4CFC-BA46-E9281AD2CE66}"/>
              </a:ext>
            </a:extLst>
          </p:cNvPr>
          <p:cNvSpPr txBox="1"/>
          <p:nvPr/>
        </p:nvSpPr>
        <p:spPr>
          <a:xfrm>
            <a:off x="9966959" y="286247"/>
            <a:ext cx="1895889" cy="369332"/>
          </a:xfrm>
          <a:prstGeom prst="rect">
            <a:avLst/>
          </a:prstGeom>
          <a:noFill/>
        </p:spPr>
        <p:txBody>
          <a:bodyPr wrap="square" rtlCol="0">
            <a:spAutoFit/>
          </a:bodyPr>
          <a:lstStyle/>
          <a:p>
            <a:r>
              <a:rPr lang="en-US" dirty="0">
                <a:solidFill>
                  <a:schemeClr val="accent1">
                    <a:lumMod val="50000"/>
                  </a:schemeClr>
                </a:solidFill>
                <a:latin typeface="Baskerville Old Face" panose="02020602080505020303" pitchFamily="18" charset="0"/>
              </a:rPr>
              <a:t>Connect with us!</a:t>
            </a:r>
          </a:p>
        </p:txBody>
      </p:sp>
      <p:sp>
        <p:nvSpPr>
          <p:cNvPr id="3" name="TextBox 2">
            <a:extLst>
              <a:ext uri="{FF2B5EF4-FFF2-40B4-BE49-F238E27FC236}">
                <a16:creationId xmlns:a16="http://schemas.microsoft.com/office/drawing/2014/main" id="{15183E2A-FC81-42A9-BDE4-B61BCF25EABD}"/>
              </a:ext>
            </a:extLst>
          </p:cNvPr>
          <p:cNvSpPr txBox="1"/>
          <p:nvPr/>
        </p:nvSpPr>
        <p:spPr>
          <a:xfrm>
            <a:off x="357809" y="5842337"/>
            <a:ext cx="11505039" cy="1015663"/>
          </a:xfrm>
          <a:prstGeom prst="rect">
            <a:avLst/>
          </a:prstGeom>
          <a:noFill/>
        </p:spPr>
        <p:txBody>
          <a:bodyPr wrap="square" rtlCol="0">
            <a:spAutoFit/>
          </a:bodyPr>
          <a:lstStyle/>
          <a:p>
            <a:r>
              <a:rPr lang="en-US" sz="1200" dirty="0"/>
              <a:t>Main Street Advisors, LLC is a Registered Investment Advisor. The articles &amp; opinions expressed in this material were gathered from multiple sources, but are reviewed by Main Street Advisors, LLC prior to its dissemination. All sources are believed to be reliable but do not constitute specific investment advice. The views expressed are those of the firm as of the date of the material being shared and are subject to change. These opinions are not intended to be a forecast of future events, a guarantee of results, or investment advice. Information shared is general in nature. Investors must consider their own individual circumstances and seek appropriate counsel from their investment advisor before making any investment choices. Main Street Advisors, LLC is not responsible for any damages or losses arising from any use of this information. Past performance is no guarantee of future results. </a:t>
            </a:r>
          </a:p>
        </p:txBody>
      </p:sp>
    </p:spTree>
    <p:extLst>
      <p:ext uri="{BB962C8B-B14F-4D97-AF65-F5344CB8AC3E}">
        <p14:creationId xmlns:p14="http://schemas.microsoft.com/office/powerpoint/2010/main" val="11247795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Where you Are</a:t>
            </a:r>
          </a:p>
        </p:txBody>
      </p:sp>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2250831" y="1122744"/>
            <a:ext cx="7812527" cy="1078538"/>
          </a:xfrm>
        </p:spPr>
        <p:txBody>
          <a:bodyPr/>
          <a:lstStyle/>
          <a:p>
            <a:r>
              <a:rPr lang="en-US" dirty="0"/>
              <a:t>You are either beginning, or you’re very close to starting, to draw retirement income from your assets. You have questions relating to Social Security claiming strategies, Medicare options, tax strategies, estate planning, how the timing of certain goals will effect your overall retirement projection and more…</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rotWithShape="1">
          <a:blip r:embed="rId3"/>
          <a:srcRect l="124" t="-5259" r="5675" b="5259"/>
          <a:stretch/>
        </p:blipFill>
        <p:spPr>
          <a:xfrm>
            <a:off x="2747718" y="2194560"/>
            <a:ext cx="6201879" cy="4023360"/>
          </a:xfrm>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5" name="Rectangle 4">
            <a:extLst>
              <a:ext uri="{FF2B5EF4-FFF2-40B4-BE49-F238E27FC236}">
                <a16:creationId xmlns:a16="http://schemas.microsoft.com/office/drawing/2014/main" id="{7A3645BC-01CA-40BA-917D-C2FAEF9B4C85}"/>
              </a:ext>
            </a:extLst>
          </p:cNvPr>
          <p:cNvSpPr/>
          <p:nvPr/>
        </p:nvSpPr>
        <p:spPr>
          <a:xfrm>
            <a:off x="132863" y="5689584"/>
            <a:ext cx="2772262" cy="107853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0C5093B1-669E-43F8-A31B-B82BBCF83E67}"/>
              </a:ext>
            </a:extLst>
          </p:cNvPr>
          <p:cNvPicPr>
            <a:picLocks noChangeAspect="1"/>
          </p:cNvPicPr>
          <p:nvPr/>
        </p:nvPicPr>
        <p:blipFill>
          <a:blip r:embed="rId4"/>
          <a:stretch>
            <a:fillRect/>
          </a:stretch>
        </p:blipFill>
        <p:spPr>
          <a:xfrm>
            <a:off x="290269" y="5733553"/>
            <a:ext cx="2457450" cy="990600"/>
          </a:xfrm>
          <a:prstGeom prst="rect">
            <a:avLst/>
          </a:prstGeom>
        </p:spPr>
      </p:pic>
    </p:spTree>
    <p:extLst>
      <p:ext uri="{BB962C8B-B14F-4D97-AF65-F5344CB8AC3E}">
        <p14:creationId xmlns:p14="http://schemas.microsoft.com/office/powerpoint/2010/main" val="31875330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3</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fontScale="90000"/>
          </a:bodyPr>
          <a:lstStyle/>
          <a:p>
            <a:r>
              <a:rPr lang="en-US" sz="3600" b="1" dirty="0"/>
              <a:t>KNOW WHERE YOUR MONEY GOES</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839788" y="1073426"/>
            <a:ext cx="4853346" cy="4980051"/>
          </a:xfrm>
        </p:spPr>
        <p:txBody>
          <a:bodyPr>
            <a:normAutofit fontScale="92500" lnSpcReduction="20000"/>
          </a:bodyPr>
          <a:lstStyle/>
          <a:p>
            <a:pPr marL="0" indent="0">
              <a:buNone/>
            </a:pPr>
            <a:r>
              <a:rPr lang="en-US" sz="1300" dirty="0"/>
              <a:t>According to a survey by the Transamerica Center for Retirement Studies, the median retirement savings in the U.S. for Americans in their 60’s is $172,000, which is alarming.</a:t>
            </a:r>
          </a:p>
          <a:p>
            <a:pPr marL="0" indent="0">
              <a:buNone/>
            </a:pPr>
            <a:r>
              <a:rPr lang="en-US" sz="1300" dirty="0">
                <a:solidFill>
                  <a:srgbClr val="111111"/>
                </a:solidFill>
              </a:rPr>
              <a:t>The average Social Security retirement benefit is about $1,543/month or about $18,516/year, according to the AARP.  However, the average retiree household pays an average of $17,472/year ($1456/month) on housing expenses alone (mortgage, rent, property taxes, insurance, maintenance and repairs).  According to the latest consumer expenditure survey from the U.S. Bureau of Labor Statistics, the average retiree household spends $50,220/year.  And a recent study by Fidelity revealed a U.S. couple retiring in 2021 at age 65 needed $300,000 of savings to cover future medical costs. </a:t>
            </a:r>
          </a:p>
          <a:p>
            <a:r>
              <a:rPr lang="en-US" sz="1300" dirty="0"/>
              <a:t>Some seniors are forced to retire sooner than expected as a result of late-in-life job loss or health issues.  If you have to claim Social Security prior to 70, you may struggle if you don’t have a healthy amount of retirement savings. </a:t>
            </a:r>
          </a:p>
          <a:p>
            <a:r>
              <a:rPr lang="en-US" sz="1300" dirty="0"/>
              <a:t>According to a survey by Bankrate.com, the biggest financial concerns of retirees are paying for health care, outliving their money, maintaining an income stream to afford daily expenses, and having too much debt.</a:t>
            </a:r>
          </a:p>
          <a:p>
            <a:r>
              <a:rPr lang="en-US" sz="1300" dirty="0"/>
              <a:t>Aging, reduced income, and increased healthcare costs have caused many to take on debt, however there are </a:t>
            </a:r>
            <a:r>
              <a:rPr lang="en-US" sz="1300" dirty="0">
                <a:hlinkClick r:id="rId3"/>
              </a:rPr>
              <a:t>signs of improvement</a:t>
            </a:r>
            <a:r>
              <a:rPr lang="en-US" sz="1300" dirty="0"/>
              <a:t>, according to the EBRI.  The total debt burden for Americans over age 70 increased 543% from 1999 through 2019, to $1.1 trillion, </a:t>
            </a:r>
            <a:r>
              <a:rPr lang="en-US" sz="1300" dirty="0">
                <a:hlinkClick r:id="rId4"/>
              </a:rPr>
              <a:t>according to the Federal Reserve Bank of New York. </a:t>
            </a:r>
            <a:endParaRPr lang="en-US" sz="1300" dirty="0"/>
          </a:p>
          <a:p>
            <a:r>
              <a:rPr lang="en-US" sz="1300" dirty="0"/>
              <a:t>Cutting expenses, working a part-time job, delaying Social Security, eliminating debt and saving/investing are all ways to put you in a better position during retirement.  Knowing where your money goes is crucial!</a:t>
            </a:r>
          </a:p>
          <a:p>
            <a:pPr marL="0" indent="0">
              <a:buNone/>
            </a:pPr>
            <a:r>
              <a:rPr lang="en-US" sz="1300" b="1" dirty="0"/>
              <a:t>Use our cash flow template.  Available upon request via phone call or email. </a:t>
            </a:r>
          </a:p>
          <a:p>
            <a:pPr marL="0" indent="0">
              <a:buNone/>
            </a:pPr>
            <a:endParaRPr lang="en-US" sz="1200" dirty="0"/>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idx="1"/>
          </p:nvPr>
        </p:nvPicPr>
        <p:blipFill rotWithShape="1">
          <a:blip r:embed="rId5"/>
          <a:stretch/>
        </p:blipFill>
        <p:spPr>
          <a:xfrm>
            <a:off x="6202315" y="457201"/>
            <a:ext cx="4133945" cy="5403850"/>
          </a:xfrm>
          <a:noFill/>
        </p:spPr>
      </p:pic>
      <p:sp>
        <p:nvSpPr>
          <p:cNvPr id="9" name="Rectangle 8">
            <a:extLst>
              <a:ext uri="{FF2B5EF4-FFF2-40B4-BE49-F238E27FC236}">
                <a16:creationId xmlns:a16="http://schemas.microsoft.com/office/drawing/2014/main" id="{A3A83E19-9B21-4016-A6F7-05163BFD559B}"/>
              </a:ext>
            </a:extLst>
          </p:cNvPr>
          <p:cNvSpPr/>
          <p:nvPr/>
        </p:nvSpPr>
        <p:spPr>
          <a:xfrm>
            <a:off x="187618" y="6027089"/>
            <a:ext cx="2618288" cy="830911"/>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1F0930-D729-4A34-8CC8-47060B9805CC}"/>
              </a:ext>
            </a:extLst>
          </p:cNvPr>
          <p:cNvPicPr>
            <a:picLocks noChangeAspect="1"/>
          </p:cNvPicPr>
          <p:nvPr/>
        </p:nvPicPr>
        <p:blipFill>
          <a:blip r:embed="rId6"/>
          <a:stretch>
            <a:fillRect/>
          </a:stretch>
        </p:blipFill>
        <p:spPr>
          <a:xfrm>
            <a:off x="403291" y="6041614"/>
            <a:ext cx="1989228" cy="801859"/>
          </a:xfrm>
          <a:prstGeom prst="rect">
            <a:avLst/>
          </a:prstGeom>
        </p:spPr>
      </p:pic>
    </p:spTree>
    <p:extLst>
      <p:ext uri="{BB962C8B-B14F-4D97-AF65-F5344CB8AC3E}">
        <p14:creationId xmlns:p14="http://schemas.microsoft.com/office/powerpoint/2010/main" val="43356135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a:t>Track your progress year to year</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1563232"/>
            <a:ext cx="4151027" cy="4351338"/>
          </a:xfrm>
        </p:spPr>
        <p:txBody>
          <a:bodyPr/>
          <a:lstStyle/>
          <a:p>
            <a:pPr marL="0" indent="0">
              <a:buNone/>
            </a:pPr>
            <a:r>
              <a:rPr lang="en-US" sz="1600" dirty="0"/>
              <a:t>Your net worth can be a great tool in gauging your overall financial progress from year to year.</a:t>
            </a:r>
          </a:p>
          <a:p>
            <a:pPr marL="0" indent="0">
              <a:buNone/>
            </a:pPr>
            <a:r>
              <a:rPr lang="en-US" sz="1600" dirty="0"/>
              <a:t>Your net worth is the figure you get when you add up everything you own (value of your home to the cash in your bank account) and then subtract all your debts (this may include a mortgage, car loans or credit card balances).</a:t>
            </a:r>
          </a:p>
          <a:p>
            <a:pPr marL="0" indent="0">
              <a:buNone/>
            </a:pPr>
            <a:r>
              <a:rPr lang="en-US" sz="1600" dirty="0"/>
              <a:t>Essentially, it is what you would have left if you sold everything you owned and paid off all of your debts. </a:t>
            </a:r>
          </a:p>
          <a:p>
            <a:pPr marL="0" indent="0">
              <a:buNone/>
            </a:pPr>
            <a:r>
              <a:rPr lang="en-US" sz="1600" dirty="0"/>
              <a:t>To learn more </a:t>
            </a:r>
            <a:r>
              <a:rPr lang="en-US" sz="1600" dirty="0">
                <a:hlinkClick r:id="rId3"/>
              </a:rPr>
              <a:t>CLICK HERE</a:t>
            </a:r>
            <a:endParaRPr lang="en-US" sz="1600" dirty="0"/>
          </a:p>
          <a:p>
            <a:pPr marL="0" indent="0">
              <a:buNone/>
            </a:pPr>
            <a:endParaRPr lang="en-US" sz="1600" b="1" dirty="0"/>
          </a:p>
          <a:p>
            <a:pPr marL="0" indent="0">
              <a:buNone/>
            </a:pPr>
            <a:endParaRPr lang="en-US" sz="1600" b="1" dirty="0"/>
          </a:p>
          <a:p>
            <a:pPr marL="0" indent="0">
              <a:buNone/>
            </a:pPr>
            <a:r>
              <a:rPr lang="en-US" sz="1600" b="1" dirty="0"/>
              <a:t>Use our net worth template. Available upon request via phone call or email. </a:t>
            </a:r>
          </a:p>
          <a:p>
            <a:pPr marL="0" indent="0">
              <a:buNone/>
            </a:pPr>
            <a:endParaRPr lang="en-US" sz="1800" dirty="0"/>
          </a:p>
          <a:p>
            <a:pPr marL="0" indent="0">
              <a:buNone/>
            </a:pPr>
            <a:endParaRPr lang="en-US" sz="1800" dirty="0"/>
          </a:p>
          <a:p>
            <a:pPr marL="0" indent="0">
              <a:buNone/>
            </a:pPr>
            <a:endParaRPr lang="en-US" sz="1800"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4"/>
          <a:srcRect/>
          <a:stretch/>
        </p:blipFill>
        <p:spPr>
          <a:xfrm>
            <a:off x="5775148" y="1046595"/>
            <a:ext cx="4556789" cy="4768730"/>
          </a:xfrm>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8" name="Rectangle 7">
            <a:extLst>
              <a:ext uri="{FF2B5EF4-FFF2-40B4-BE49-F238E27FC236}">
                <a16:creationId xmlns:a16="http://schemas.microsoft.com/office/drawing/2014/main" id="{E5FE245C-9060-45C7-88A6-A3672361A3C4}"/>
              </a:ext>
            </a:extLst>
          </p:cNvPr>
          <p:cNvSpPr/>
          <p:nvPr/>
        </p:nvSpPr>
        <p:spPr>
          <a:xfrm>
            <a:off x="285341" y="6070244"/>
            <a:ext cx="2585080" cy="7877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860E69-1110-40BA-A933-9B6BF99DA584}"/>
              </a:ext>
            </a:extLst>
          </p:cNvPr>
          <p:cNvPicPr>
            <a:picLocks noChangeAspect="1"/>
          </p:cNvPicPr>
          <p:nvPr/>
        </p:nvPicPr>
        <p:blipFill>
          <a:blip r:embed="rId5"/>
          <a:stretch>
            <a:fillRect/>
          </a:stretch>
        </p:blipFill>
        <p:spPr>
          <a:xfrm>
            <a:off x="467725" y="6070711"/>
            <a:ext cx="1989228" cy="801859"/>
          </a:xfrm>
          <a:prstGeom prst="rect">
            <a:avLst/>
          </a:prstGeom>
        </p:spPr>
      </p:pic>
    </p:spTree>
    <p:extLst>
      <p:ext uri="{BB962C8B-B14F-4D97-AF65-F5344CB8AC3E}">
        <p14:creationId xmlns:p14="http://schemas.microsoft.com/office/powerpoint/2010/main" val="9617301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 sixties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179754" y="2648264"/>
            <a:ext cx="5708702" cy="3994842"/>
          </a:xfrm>
        </p:spPr>
        <p:txBody>
          <a:bodyPr/>
          <a:lstStyle/>
          <a:p>
            <a:pPr algn="l"/>
            <a:r>
              <a:rPr lang="en-US" sz="1400" dirty="0"/>
              <a:t>•Look for ways to earn more income (selling stuff on Etsy, part-time side job) and continue to grow your nest egg.</a:t>
            </a:r>
          </a:p>
          <a:p>
            <a:pPr algn="l"/>
            <a:r>
              <a:rPr lang="en-US" sz="1400" dirty="0"/>
              <a:t>•Review Social Security options and the upside of delaying benefits. Discuss with a financial advisor.</a:t>
            </a:r>
          </a:p>
          <a:p>
            <a:pPr algn="l"/>
            <a:r>
              <a:rPr lang="en-US" sz="1400" dirty="0"/>
              <a:t>•Estimate healthcare costs for retirement. (According to the Fidelity Retiree Health Care Cost Estimate, an average retired couple age 65 in 2021 may need about $300,000 saved (after tax) to cover health care expenses in retirement.</a:t>
            </a:r>
            <a:r>
              <a:rPr lang="en-US" dirty="0"/>
              <a:t> </a:t>
            </a:r>
          </a:p>
          <a:p>
            <a:pPr algn="l"/>
            <a:r>
              <a:rPr lang="en-US" sz="1400" dirty="0"/>
              <a:t>•Understand how you will be impacted by taxes.  Discuss your specific situation with a CPA and financial advisor.</a:t>
            </a:r>
          </a:p>
          <a:p>
            <a:pPr algn="l"/>
            <a:r>
              <a:rPr lang="en-US" sz="1400" dirty="0"/>
              <a:t>•Understand your options regarding Medicare/Medicaid and Medigap.</a:t>
            </a:r>
          </a:p>
          <a:p>
            <a:pPr algn="l"/>
            <a:r>
              <a:rPr lang="en-US" sz="1400" dirty="0"/>
              <a:t>•Meet with your estate planning attorney and financial advisor at least annually to ensure documents, goals, investment allocations, beneficiaries, etc. are all up to date and reflecting your current wishes. </a:t>
            </a:r>
          </a:p>
          <a:p>
            <a:pPr algn="l"/>
            <a:r>
              <a:rPr lang="en-US" sz="1400" dirty="0"/>
              <a:t>•Simplify. Consolidate accounts where prudent to do so.</a:t>
            </a:r>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5</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128219" y="4964410"/>
            <a:ext cx="4704273" cy="2800767"/>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Social Security Calculator (Financial Engines)</a:t>
            </a:r>
            <a:endParaRPr lang="en-US" sz="1400" dirty="0">
              <a:hlinkClick r:id="rId7"/>
            </a:endParaRPr>
          </a:p>
          <a:p>
            <a:endParaRPr lang="en-US" sz="1400" dirty="0">
              <a:hlinkClick r:id="rId7"/>
            </a:endParaRPr>
          </a:p>
          <a:p>
            <a:r>
              <a:rPr lang="en-US" sz="1400" dirty="0">
                <a:hlinkClick r:id="rId9"/>
              </a:rPr>
              <a:t>Social Security Calculator (Open Social Security</a:t>
            </a:r>
            <a:r>
              <a:rPr lang="en-US" sz="1400" dirty="0">
                <a:hlinkClick r:id="rId7"/>
              </a:rPr>
              <a:t>)</a:t>
            </a:r>
          </a:p>
          <a:p>
            <a:endParaRPr lang="en-US" sz="1400" dirty="0">
              <a:hlinkClick r:id="rId7"/>
            </a:endParaRPr>
          </a:p>
          <a:p>
            <a:r>
              <a:rPr lang="en-US" sz="1400" dirty="0">
                <a:hlinkClick r:id="rId10"/>
              </a:rPr>
              <a:t>Medicare and You Handbook </a:t>
            </a:r>
            <a:endParaRPr lang="en-US" sz="1400" dirty="0"/>
          </a:p>
          <a:p>
            <a:endParaRPr lang="en-US" sz="1400" dirty="0">
              <a:hlinkClick r:id="rId7"/>
            </a:endParaRPr>
          </a:p>
          <a:p>
            <a:r>
              <a:rPr lang="en-US" sz="1400" dirty="0">
                <a:hlinkClick r:id="rId11"/>
              </a:rPr>
              <a:t>Medicare Plan Finder</a:t>
            </a:r>
            <a:endParaRPr lang="en-US" sz="1400" dirty="0"/>
          </a:p>
          <a:p>
            <a:endParaRPr lang="en-US" sz="1400" dirty="0">
              <a:hlinkClick r:id="rId7"/>
            </a:endParaRPr>
          </a:p>
          <a:p>
            <a:r>
              <a:rPr lang="en-US" sz="1400" dirty="0">
                <a:hlinkClick r:id="rId12"/>
              </a:rPr>
              <a:t>The State Health Insurance Assistance Program </a:t>
            </a:r>
            <a:endParaRPr lang="en-US" sz="1400" dirty="0">
              <a:hlinkClick r:id="rId7"/>
            </a:endParaRPr>
          </a:p>
          <a:p>
            <a:endParaRPr lang="en-US" sz="12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242277" y="6119423"/>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3"/>
          <a:stretch>
            <a:fillRect/>
          </a:stretch>
        </p:blipFill>
        <p:spPr>
          <a:xfrm>
            <a:off x="489225" y="6135078"/>
            <a:ext cx="1518155" cy="611969"/>
          </a:xfrm>
          <a:prstGeom prst="rect">
            <a:avLst/>
          </a:prstGeom>
        </p:spPr>
      </p:pic>
      <p:pic>
        <p:nvPicPr>
          <p:cNvPr id="14" name="Content Placeholder 13">
            <a:extLst>
              <a:ext uri="{FF2B5EF4-FFF2-40B4-BE49-F238E27FC236}">
                <a16:creationId xmlns:a16="http://schemas.microsoft.com/office/drawing/2014/main" id="{F55004FB-09E8-4457-BA0B-6C5CF60E2823}"/>
              </a:ext>
            </a:extLst>
          </p:cNvPr>
          <p:cNvPicPr>
            <a:picLocks noGrp="1"/>
          </p:cNvPicPr>
          <p:nvPr>
            <p:ph idx="19"/>
          </p:nvPr>
        </p:nvPicPr>
        <p:blipFill>
          <a:blip r:embed="rId14"/>
          <a:srcRect/>
          <a:stretch/>
        </p:blipFill>
        <p:spPr>
          <a:xfrm>
            <a:off x="7876612" y="2073429"/>
            <a:ext cx="2976100" cy="1984066"/>
          </a:xfrm>
          <a:prstGeom prst="rect">
            <a:avLst/>
          </a:prstGeom>
        </p:spPr>
      </p:pic>
    </p:spTree>
    <p:extLst>
      <p:ext uri="{BB962C8B-B14F-4D97-AF65-F5344CB8AC3E}">
        <p14:creationId xmlns:p14="http://schemas.microsoft.com/office/powerpoint/2010/main" val="93515557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SEVENTIES &amp; Beyond</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46698" y="2597939"/>
            <a:ext cx="5449302" cy="3721889"/>
          </a:xfrm>
        </p:spPr>
        <p:txBody>
          <a:bodyPr/>
          <a:lstStyle/>
          <a:p>
            <a:pPr algn="l"/>
            <a:r>
              <a:rPr lang="en-US" sz="1400" dirty="0"/>
              <a:t>•</a:t>
            </a:r>
            <a:r>
              <a:rPr lang="en-US" sz="1300" dirty="0"/>
              <a:t>Plan and manage your required minimum distributions (RMDs) from IRAs and 401(k)s. </a:t>
            </a:r>
          </a:p>
          <a:p>
            <a:pPr algn="l"/>
            <a:r>
              <a:rPr lang="en-US" sz="1300" dirty="0"/>
              <a:t>•Keep track of your spending. Know how much your spending relative to your total assets.</a:t>
            </a:r>
          </a:p>
          <a:p>
            <a:pPr algn="l"/>
            <a:r>
              <a:rPr lang="en-US" sz="1300" dirty="0"/>
              <a:t>•Consider Legacy/Charitable planning if you haven’t already done so and discuss strategies such as qualified charitable distributions (QCDs) with your financial advisor. This strategy allows you to take a distribution in an IRA and send it directly to the charity all while offsetting your RMD requirement for the year and it NOT being treated as part of your taxable income. </a:t>
            </a:r>
          </a:p>
          <a:p>
            <a:pPr algn="l"/>
            <a:r>
              <a:rPr lang="en-US" sz="1300" dirty="0"/>
              <a:t>•Try to keep your withdrawal rate close to 4 – 5% of your total wealth.  </a:t>
            </a:r>
          </a:p>
          <a:p>
            <a:pPr algn="l"/>
            <a:r>
              <a:rPr lang="en-US" sz="1300" dirty="0"/>
              <a:t>•Check your investment allocation to ensure it aligns with your age and risk tolerance.  One rule of thumb is to subtract your age from 100 to determine how much should be invested in equities.</a:t>
            </a:r>
          </a:p>
          <a:p>
            <a:pPr algn="l"/>
            <a:r>
              <a:rPr lang="en-US" sz="1300" dirty="0"/>
              <a:t>•Consider Long-term care insurance or an alternative for paying for medical expenses later on. </a:t>
            </a:r>
          </a:p>
          <a:p>
            <a:pPr algn="l"/>
            <a:r>
              <a:rPr lang="en-US" sz="1300" dirty="0"/>
              <a:t>•Avoid taking on debt.</a:t>
            </a:r>
          </a:p>
          <a:p>
            <a:pPr algn="l"/>
            <a:endParaRPr lang="en-US" sz="14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089142" y="5340273"/>
            <a:ext cx="4704273" cy="1692771"/>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Tax Guide for Seniors </a:t>
            </a:r>
            <a:endParaRPr lang="en-US" sz="1400" dirty="0">
              <a:hlinkClick r:id="rId7"/>
            </a:endParaRPr>
          </a:p>
          <a:p>
            <a:endParaRPr lang="en-US" sz="1200" dirty="0"/>
          </a:p>
          <a:p>
            <a:r>
              <a:rPr lang="en-US" sz="1400" dirty="0">
                <a:hlinkClick r:id="rId9"/>
              </a:rPr>
              <a:t>Government Resources for Caregivers </a:t>
            </a:r>
            <a:endParaRPr lang="en-US" sz="1400" dirty="0">
              <a:hlinkClick r:id="rId10"/>
            </a:endParaRPr>
          </a:p>
          <a:p>
            <a:endParaRPr lang="en-US" sz="1200" dirty="0"/>
          </a:p>
          <a:p>
            <a:r>
              <a:rPr lang="en-US" sz="1400" dirty="0">
                <a:hlinkClick r:id="rId11"/>
              </a:rPr>
              <a:t>Top 10 Financial Scams Targeting Seniors</a:t>
            </a:r>
            <a:endParaRPr lang="en-US" sz="14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394970" y="6238758"/>
            <a:ext cx="1815493" cy="598194"/>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2"/>
          <a:stretch>
            <a:fillRect/>
          </a:stretch>
        </p:blipFill>
        <p:spPr>
          <a:xfrm>
            <a:off x="491492" y="6238758"/>
            <a:ext cx="1518155" cy="611969"/>
          </a:xfrm>
          <a:prstGeom prst="rect">
            <a:avLst/>
          </a:prstGeom>
        </p:spPr>
      </p:pic>
      <p:sp>
        <p:nvSpPr>
          <p:cNvPr id="7" name="TextBox 6">
            <a:extLst>
              <a:ext uri="{FF2B5EF4-FFF2-40B4-BE49-F238E27FC236}">
                <a16:creationId xmlns:a16="http://schemas.microsoft.com/office/drawing/2014/main" id="{1FD9CD5C-A565-4DE8-99B1-CAA05CD8B4A0}"/>
              </a:ext>
            </a:extLst>
          </p:cNvPr>
          <p:cNvSpPr txBox="1"/>
          <p:nvPr/>
        </p:nvSpPr>
        <p:spPr>
          <a:xfrm>
            <a:off x="6904269" y="1781908"/>
            <a:ext cx="4889146" cy="1292662"/>
          </a:xfrm>
          <a:prstGeom prst="rect">
            <a:avLst/>
          </a:prstGeom>
          <a:noFill/>
        </p:spPr>
        <p:txBody>
          <a:bodyPr wrap="square" rtlCol="0">
            <a:spAutoFit/>
          </a:bodyPr>
          <a:lstStyle/>
          <a:p>
            <a:pPr marL="285750" indent="-285750">
              <a:buFont typeface="Arial" panose="020B0604020202020204" pitchFamily="34" charset="0"/>
              <a:buChar char="•"/>
            </a:pPr>
            <a:r>
              <a:rPr lang="en-US" sz="1300" dirty="0"/>
              <a:t>Review your tax situation every year. Rules/laws change so be sure to consult with your CPA or tax professional annually. The Tax Cuts and Job Act of 2018 brought about significant changes. </a:t>
            </a:r>
            <a:r>
              <a:rPr lang="en-US" sz="1300" dirty="0">
                <a:hlinkClick r:id="rId13"/>
              </a:rPr>
              <a:t>Learn what impact this has on retirees. </a:t>
            </a:r>
            <a:r>
              <a:rPr lang="en-US" sz="1300" dirty="0"/>
              <a:t> The Secure Act has brought about many changes for retirees as well.  </a:t>
            </a:r>
            <a:r>
              <a:rPr lang="en-US" sz="1300" dirty="0">
                <a:hlinkClick r:id="rId14"/>
              </a:rPr>
              <a:t>Learn what new changes could be coming. </a:t>
            </a:r>
            <a:endParaRPr lang="en-US" sz="1300" dirty="0"/>
          </a:p>
        </p:txBody>
      </p:sp>
    </p:spTree>
    <p:extLst>
      <p:ext uri="{BB962C8B-B14F-4D97-AF65-F5344CB8AC3E}">
        <p14:creationId xmlns:p14="http://schemas.microsoft.com/office/powerpoint/2010/main" val="22706790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171450"/>
            <a:ext cx="5248758" cy="875145"/>
          </a:xfrm>
        </p:spPr>
        <p:txBody>
          <a:bodyPr/>
          <a:lstStyle/>
          <a:p>
            <a:r>
              <a:rPr lang="en-US" dirty="0"/>
              <a:t>Retiree checklist</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804414"/>
            <a:ext cx="4453627" cy="5309192"/>
          </a:xfrm>
        </p:spPr>
        <p:txBody>
          <a:bodyPr/>
          <a:lstStyle/>
          <a:p>
            <a:pPr marL="0" indent="0">
              <a:buNone/>
            </a:pPr>
            <a:r>
              <a:rPr lang="en-US" sz="1200" b="1" u="sng" dirty="0">
                <a:solidFill>
                  <a:srgbClr val="0D1D51"/>
                </a:solidFill>
              </a:rPr>
              <a:t>Insurance</a:t>
            </a:r>
          </a:p>
          <a:p>
            <a:pPr marL="0" indent="0">
              <a:buNone/>
            </a:pPr>
            <a:r>
              <a:rPr lang="en-US" sz="1200" dirty="0"/>
              <a:t>Review life insurance and long-term care policy coverages and options.</a:t>
            </a:r>
          </a:p>
          <a:p>
            <a:pPr marL="0" indent="0">
              <a:buNone/>
            </a:pPr>
            <a:r>
              <a:rPr lang="en-US" sz="1200" dirty="0"/>
              <a:t>Review your auto/home/umbrella policies annually.</a:t>
            </a:r>
          </a:p>
          <a:p>
            <a:pPr marL="0" indent="0">
              <a:buNone/>
            </a:pPr>
            <a:r>
              <a:rPr lang="en-US" sz="1200" b="1" u="sng" dirty="0">
                <a:solidFill>
                  <a:srgbClr val="0D1D51"/>
                </a:solidFill>
              </a:rPr>
              <a:t>Financial planning/investment planning</a:t>
            </a:r>
          </a:p>
          <a:p>
            <a:pPr marL="0" indent="0">
              <a:buNone/>
            </a:pPr>
            <a:r>
              <a:rPr lang="en-US" sz="1200" dirty="0"/>
              <a:t>Consider hiring </a:t>
            </a:r>
            <a:r>
              <a:rPr lang="en-US" sz="1200" dirty="0">
                <a:hlinkClick r:id="rId3"/>
              </a:rPr>
              <a:t>Main Street Advisors, LLC </a:t>
            </a:r>
            <a:r>
              <a:rPr lang="en-US" sz="1200" dirty="0"/>
              <a:t>to help you create a financial plan or fine tune an existing one, navigate the financial markets, help you design a distribution strategy that provides a steady level of income that aligns with your goals, create a philanthropic initiative to coincide with legacy planning and invest your money wisely.</a:t>
            </a:r>
          </a:p>
          <a:p>
            <a:pPr marL="0" indent="0">
              <a:buNone/>
            </a:pPr>
            <a:r>
              <a:rPr lang="en-US" sz="1200" dirty="0"/>
              <a:t>Understand where your money goes and create a net worth sheet to track your financial progress from year to year. Monitor your withdrawal rate.</a:t>
            </a:r>
          </a:p>
          <a:p>
            <a:pPr marL="0" indent="0">
              <a:buNone/>
            </a:pPr>
            <a:r>
              <a:rPr lang="en-US" sz="1200" dirty="0"/>
              <a:t>Continue to grow your nest egg by investing in a 401(k), 403 (b) and/or IRA for retirement savings and take advantage of the catch-up contributions. Review your investment allocation annually with your financial advisor. </a:t>
            </a:r>
          </a:p>
          <a:p>
            <a:pPr marL="0" indent="0">
              <a:buNone/>
            </a:pPr>
            <a:r>
              <a:rPr lang="en-US" sz="1200" dirty="0"/>
              <a:t>Educate yourself on important topics such as Medicare and Medicaid, as well as the impact of taxes as you age. Consult with your CPA or tax planning professional to discuss updates/changes/strategies. </a:t>
            </a:r>
          </a:p>
          <a:p>
            <a:pPr marL="0" indent="0">
              <a:buNone/>
            </a:pPr>
            <a:r>
              <a:rPr lang="en-US" sz="1200" b="1" u="sng" dirty="0">
                <a:solidFill>
                  <a:srgbClr val="0D1D51"/>
                </a:solidFill>
              </a:rPr>
              <a:t>Estate planning</a:t>
            </a:r>
          </a:p>
          <a:p>
            <a:pPr marL="0" indent="0">
              <a:buNone/>
            </a:pPr>
            <a:r>
              <a:rPr lang="en-US" sz="1200" dirty="0"/>
              <a:t>Ensure you have a financial power of attorney, health power of attorney and last will and testament. Update these documents as well as your beneficiaries annually with your estate planning attorney.</a:t>
            </a:r>
          </a:p>
          <a:p>
            <a:pPr marL="0" indent="0">
              <a:buNone/>
            </a:pPr>
            <a:endParaRPr lang="en-US" sz="1400" dirty="0"/>
          </a:p>
          <a:p>
            <a:pPr marL="0" indent="0">
              <a:buNone/>
            </a:pPr>
            <a:endParaRPr lang="en-US" sz="1400" dirty="0"/>
          </a:p>
          <a:p>
            <a:pPr marL="0" indent="0">
              <a:buNone/>
            </a:pPr>
            <a:endParaRPr lang="en-US" sz="1800" dirty="0"/>
          </a:p>
          <a:p>
            <a:pPr marL="0" indent="0">
              <a:buNone/>
            </a:pPr>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7</a:t>
            </a:fld>
            <a:endParaRPr lang="en-US" dirty="0"/>
          </a:p>
        </p:txBody>
      </p:sp>
      <p:sp>
        <p:nvSpPr>
          <p:cNvPr id="5" name="Rectangle 4">
            <a:extLst>
              <a:ext uri="{FF2B5EF4-FFF2-40B4-BE49-F238E27FC236}">
                <a16:creationId xmlns:a16="http://schemas.microsoft.com/office/drawing/2014/main" id="{685B7C29-7DFD-489D-B3A4-59BABA80DC38}"/>
              </a:ext>
            </a:extLst>
          </p:cNvPr>
          <p:cNvSpPr/>
          <p:nvPr/>
        </p:nvSpPr>
        <p:spPr>
          <a:xfrm>
            <a:off x="352081" y="6061344"/>
            <a:ext cx="2267425" cy="7966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D1D51"/>
              </a:solidFill>
            </a:endParaRPr>
          </a:p>
        </p:txBody>
      </p:sp>
      <p:pic>
        <p:nvPicPr>
          <p:cNvPr id="8" name="Picture 7" descr="A close up of a sign&#10;&#10;Description automatically generated">
            <a:extLst>
              <a:ext uri="{FF2B5EF4-FFF2-40B4-BE49-F238E27FC236}">
                <a16:creationId xmlns:a16="http://schemas.microsoft.com/office/drawing/2014/main" id="{B5236E07-5CCF-4A52-AC9D-A9403D0141F0}"/>
              </a:ext>
            </a:extLst>
          </p:cNvPr>
          <p:cNvPicPr>
            <a:picLocks noChangeAspect="1"/>
          </p:cNvPicPr>
          <p:nvPr/>
        </p:nvPicPr>
        <p:blipFill>
          <a:blip r:embed="rId4"/>
          <a:stretch>
            <a:fillRect/>
          </a:stretch>
        </p:blipFill>
        <p:spPr>
          <a:xfrm>
            <a:off x="515938" y="6091484"/>
            <a:ext cx="1865311" cy="751907"/>
          </a:xfrm>
          <a:prstGeom prst="rect">
            <a:avLst/>
          </a:prstGeom>
        </p:spPr>
      </p:pic>
      <p:pic>
        <p:nvPicPr>
          <p:cNvPr id="11" name="Picture Placeholder 10" descr="A person wearing a suit and tie&#10;&#10;Description automatically generated">
            <a:extLst>
              <a:ext uri="{FF2B5EF4-FFF2-40B4-BE49-F238E27FC236}">
                <a16:creationId xmlns:a16="http://schemas.microsoft.com/office/drawing/2014/main" id="{D738E5EC-7608-4BC5-890A-7A0E6348FF02}"/>
              </a:ext>
            </a:extLst>
          </p:cNvPr>
          <p:cNvPicPr>
            <a:picLocks noGrp="1" noChangeAspect="1"/>
          </p:cNvPicPr>
          <p:nvPr>
            <p:ph type="pic" sz="quarter" idx="13"/>
          </p:nvPr>
        </p:nvPicPr>
        <p:blipFill>
          <a:blip r:embed="rId5"/>
          <a:srcRect t="16627" b="16627"/>
          <a:stretch>
            <a:fillRect/>
          </a:stretch>
        </p:blipFill>
        <p:spPr>
          <a:xfrm>
            <a:off x="5453149" y="986576"/>
            <a:ext cx="4884848" cy="4884848"/>
          </a:xfrm>
        </p:spPr>
      </p:pic>
    </p:spTree>
    <p:extLst>
      <p:ext uri="{BB962C8B-B14F-4D97-AF65-F5344CB8AC3E}">
        <p14:creationId xmlns:p14="http://schemas.microsoft.com/office/powerpoint/2010/main" val="4875502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8</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a:bodyPr>
          <a:lstStyle/>
          <a:p>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468119" y="880989"/>
            <a:ext cx="3932237" cy="4826272"/>
          </a:xfrm>
        </p:spPr>
        <p:txBody>
          <a:bodyPr>
            <a:normAutofit lnSpcReduction="10000"/>
          </a:bodyPr>
          <a:lstStyle/>
          <a:p>
            <a:pPr marL="228600" lvl="0" indent="-228600">
              <a:buFont typeface="Arial" panose="020B0604020202020204" pitchFamily="34" charset="0"/>
              <a:buChar char="•"/>
            </a:pPr>
            <a:r>
              <a:rPr lang="en-US" sz="1400" dirty="0">
                <a:solidFill>
                  <a:prstClr val="black"/>
                </a:solidFill>
              </a:rPr>
              <a:t>Life is full of decisions emanating from many different areas: </a:t>
            </a:r>
            <a:r>
              <a:rPr lang="en-US" sz="1400" b="1" dirty="0">
                <a:solidFill>
                  <a:srgbClr val="0D1D51"/>
                </a:solidFill>
              </a:rPr>
              <a:t>charitable giving, education planning, investment planning, estate planning, retirement planning, social security claiming strategies, tax reduction, risk management, cash flow/income sourcing and more.</a:t>
            </a:r>
            <a:endParaRPr lang="en-US" sz="1400" b="1" dirty="0">
              <a:solidFill>
                <a:prstClr val="black"/>
              </a:solidFill>
            </a:endParaRPr>
          </a:p>
          <a:p>
            <a:pPr marL="228600" lvl="0" indent="-228600">
              <a:buFont typeface="Arial" panose="020B0604020202020204" pitchFamily="34" charset="0"/>
              <a:buChar char="•"/>
            </a:pPr>
            <a:r>
              <a:rPr lang="en-US" sz="1400" dirty="0">
                <a:solidFill>
                  <a:prstClr val="black"/>
                </a:solidFill>
              </a:rPr>
              <a:t>The complex nature of these initiatives and the way in which they are interlinked causes each one to have a significant impact on the other, which requires a comprehensive solution tailored specifically to the individual client. To help us achieve this, we utilize one of the industry’s leading financial planning software programs, </a:t>
            </a:r>
            <a:r>
              <a:rPr lang="en-US" sz="1400" dirty="0" err="1">
                <a:solidFill>
                  <a:prstClr val="black"/>
                </a:solidFill>
              </a:rPr>
              <a:t>MoneyGuidePro</a:t>
            </a:r>
            <a:r>
              <a:rPr lang="en-US" sz="1400" dirty="0">
                <a:solidFill>
                  <a:prstClr val="black"/>
                </a:solidFill>
              </a:rPr>
              <a:t>®.</a:t>
            </a:r>
          </a:p>
          <a:p>
            <a:pPr marL="228600" lvl="0" indent="-228600">
              <a:buFont typeface="Arial" panose="020B0604020202020204" pitchFamily="34" charset="0"/>
              <a:buChar char="•"/>
            </a:pPr>
            <a:r>
              <a:rPr lang="en-US" sz="1400" dirty="0">
                <a:solidFill>
                  <a:prstClr val="black"/>
                </a:solidFill>
              </a:rPr>
              <a:t>This enhanced solution gives us the ability to offer varying degrees of plans ranging from a more targeted perspective focusing on specific areas such as </a:t>
            </a:r>
            <a:r>
              <a:rPr lang="en-US" sz="1400" b="1" dirty="0">
                <a:solidFill>
                  <a:srgbClr val="0D1D51"/>
                </a:solidFill>
              </a:rPr>
              <a:t>retirement planning, college planning or Social Security planning </a:t>
            </a:r>
            <a:r>
              <a:rPr lang="en-US" sz="1400" dirty="0">
                <a:solidFill>
                  <a:prstClr val="black"/>
                </a:solidFill>
              </a:rPr>
              <a:t>to a more comprehensive approach, encompassing every area of your financial life. This tool affords our clients the ability to visually see the financial impact their decisions can have on their short and long-term goals, and ultimately overall financial future.</a:t>
            </a:r>
          </a:p>
          <a:p>
            <a:pPr lvl="0"/>
            <a:endParaRPr lang="en-US" sz="1400" b="1" u="sng" dirty="0">
              <a:solidFill>
                <a:srgbClr val="0D1D51"/>
              </a:solidFill>
            </a:endParaRPr>
          </a:p>
          <a:p>
            <a:pPr marL="0" indent="0">
              <a:buNone/>
            </a:pPr>
            <a:endParaRPr lang="en-US" sz="1200" dirty="0"/>
          </a:p>
        </p:txBody>
      </p:sp>
      <p:sp>
        <p:nvSpPr>
          <p:cNvPr id="5" name="Rectangle 4">
            <a:extLst>
              <a:ext uri="{FF2B5EF4-FFF2-40B4-BE49-F238E27FC236}">
                <a16:creationId xmlns:a16="http://schemas.microsoft.com/office/drawing/2014/main" id="{854DE072-F090-447B-8972-E4278C33ABA1}"/>
              </a:ext>
            </a:extLst>
          </p:cNvPr>
          <p:cNvSpPr/>
          <p:nvPr/>
        </p:nvSpPr>
        <p:spPr>
          <a:xfrm>
            <a:off x="396557" y="6159631"/>
            <a:ext cx="2139909" cy="58839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D1D51"/>
                </a:solidFill>
                <a:hlinkClick r:id="rId3"/>
              </a:rPr>
              <a:t>VISIT OUR WEBSITE TO LEARN MORE</a:t>
            </a:r>
            <a:endParaRPr lang="en-US" b="1" dirty="0">
              <a:solidFill>
                <a:srgbClr val="0D1D51"/>
              </a:solidFill>
            </a:endParaRPr>
          </a:p>
        </p:txBody>
      </p:sp>
      <p:pic>
        <p:nvPicPr>
          <p:cNvPr id="6" name="Picture 5">
            <a:extLst>
              <a:ext uri="{FF2B5EF4-FFF2-40B4-BE49-F238E27FC236}">
                <a16:creationId xmlns:a16="http://schemas.microsoft.com/office/drawing/2014/main" id="{880B0522-C9E6-48A0-99B0-0EE5D385BF62}"/>
              </a:ext>
            </a:extLst>
          </p:cNvPr>
          <p:cNvPicPr>
            <a:picLocks noChangeAspect="1"/>
          </p:cNvPicPr>
          <p:nvPr/>
        </p:nvPicPr>
        <p:blipFill>
          <a:blip r:embed="rId4"/>
          <a:stretch>
            <a:fillRect/>
          </a:stretch>
        </p:blipFill>
        <p:spPr>
          <a:xfrm>
            <a:off x="200085" y="109972"/>
            <a:ext cx="5188146" cy="105469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F3A39FA-A3D3-4B5F-A975-60451AC445BB}"/>
              </a:ext>
            </a:extLst>
          </p:cNvPr>
          <p:cNvPicPr>
            <a:picLocks noChangeAspect="1"/>
          </p:cNvPicPr>
          <p:nvPr/>
        </p:nvPicPr>
        <p:blipFill>
          <a:blip r:embed="rId5"/>
          <a:stretch>
            <a:fillRect/>
          </a:stretch>
        </p:blipFill>
        <p:spPr>
          <a:xfrm>
            <a:off x="4498868" y="252836"/>
            <a:ext cx="3699970" cy="2859068"/>
          </a:xfrm>
          <a:prstGeom prst="rect">
            <a:avLst/>
          </a:prstGeom>
          <a:scene3d>
            <a:camera prst="orthographicFront"/>
            <a:lightRig rig="threePt" dir="t"/>
          </a:scene3d>
          <a:sp3d>
            <a:bevelT prst="slope"/>
          </a:sp3d>
        </p:spPr>
      </p:pic>
      <p:pic>
        <p:nvPicPr>
          <p:cNvPr id="14" name="Picture 13" descr="A screenshot of a social media post&#10;&#10;Description automatically generated">
            <a:extLst>
              <a:ext uri="{FF2B5EF4-FFF2-40B4-BE49-F238E27FC236}">
                <a16:creationId xmlns:a16="http://schemas.microsoft.com/office/drawing/2014/main" id="{789073AB-8819-4A4E-A9BD-40EB87616D85}"/>
              </a:ext>
            </a:extLst>
          </p:cNvPr>
          <p:cNvPicPr>
            <a:picLocks noChangeAspect="1"/>
          </p:cNvPicPr>
          <p:nvPr/>
        </p:nvPicPr>
        <p:blipFill>
          <a:blip r:embed="rId6"/>
          <a:stretch>
            <a:fillRect/>
          </a:stretch>
        </p:blipFill>
        <p:spPr>
          <a:xfrm>
            <a:off x="5502304" y="2831381"/>
            <a:ext cx="4122160" cy="3091620"/>
          </a:xfrm>
          <a:prstGeom prst="rect">
            <a:avLst/>
          </a:prstGeom>
          <a:scene3d>
            <a:camera prst="orthographicFront"/>
            <a:lightRig rig="threePt" dir="t"/>
          </a:scene3d>
          <a:sp3d>
            <a:bevelT w="114300" prst="hardEdge"/>
          </a:sp3d>
        </p:spPr>
      </p:pic>
      <p:pic>
        <p:nvPicPr>
          <p:cNvPr id="16" name="Picture 15" descr="A screenshot of a cell phone&#10;&#10;Description automatically generated">
            <a:extLst>
              <a:ext uri="{FF2B5EF4-FFF2-40B4-BE49-F238E27FC236}">
                <a16:creationId xmlns:a16="http://schemas.microsoft.com/office/drawing/2014/main" id="{16845416-7C28-43D2-914E-A5D135272D10}"/>
              </a:ext>
            </a:extLst>
          </p:cNvPr>
          <p:cNvPicPr>
            <a:picLocks noChangeAspect="1"/>
          </p:cNvPicPr>
          <p:nvPr/>
        </p:nvPicPr>
        <p:blipFill>
          <a:blip r:embed="rId7"/>
          <a:stretch>
            <a:fillRect/>
          </a:stretch>
        </p:blipFill>
        <p:spPr>
          <a:xfrm>
            <a:off x="8059437" y="737550"/>
            <a:ext cx="3914604" cy="2935953"/>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46390606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a:xfrm>
            <a:off x="6343650" y="1524000"/>
            <a:ext cx="4933950" cy="2556448"/>
          </a:xfrm>
          <a:solidFill>
            <a:schemeClr val="bg1"/>
          </a:solidFill>
        </p:spPr>
        <p:txBody>
          <a:bodyPr/>
          <a:lstStyle/>
          <a:p>
            <a:r>
              <a:rPr lang="en-US" dirty="0">
                <a:solidFill>
                  <a:schemeClr val="tx2">
                    <a:lumMod val="50000"/>
                  </a:schemeClr>
                </a:solidFill>
              </a:rPr>
              <a:t>Hope to hear from you soon!</a:t>
            </a:r>
          </a:p>
        </p:txBody>
      </p:sp>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a:lstStyle/>
          <a:p>
            <a:r>
              <a:rPr lang="en-US" dirty="0"/>
              <a:t>CFP@mainstadvisors.com</a:t>
            </a:r>
          </a:p>
        </p:txBody>
      </p:sp>
      <p:sp>
        <p:nvSpPr>
          <p:cNvPr id="5" name="Text Placeholder 4">
            <a:extLst>
              <a:ext uri="{FF2B5EF4-FFF2-40B4-BE49-F238E27FC236}">
                <a16:creationId xmlns:a16="http://schemas.microsoft.com/office/drawing/2014/main" id="{F91501E1-4EA1-44EB-AF62-6F74678A2331}"/>
              </a:ext>
            </a:extLst>
          </p:cNvPr>
          <p:cNvSpPr>
            <a:spLocks noGrp="1"/>
          </p:cNvSpPr>
          <p:nvPr>
            <p:ph type="body" sz="quarter" idx="11"/>
          </p:nvPr>
        </p:nvSpPr>
        <p:spPr/>
        <p:txBody>
          <a:bodyPr/>
          <a:lstStyle/>
          <a:p>
            <a:r>
              <a:rPr lang="en-US" dirty="0"/>
              <a:t>https://www.mainstadvisors.com</a:t>
            </a:r>
          </a:p>
          <a:p>
            <a:endParaRPr lang="en-US" dirty="0"/>
          </a:p>
          <a:p>
            <a:r>
              <a:rPr lang="en-US" dirty="0"/>
              <a:t> </a:t>
            </a:r>
          </a:p>
          <a:p>
            <a:r>
              <a:rPr lang="en-US" dirty="0"/>
              <a:t> </a:t>
            </a:r>
          </a:p>
        </p:txBody>
      </p:sp>
      <p:pic>
        <p:nvPicPr>
          <p:cNvPr id="4" name="Graphic 3" descr="Receiver">
            <a:extLst>
              <a:ext uri="{FF2B5EF4-FFF2-40B4-BE49-F238E27FC236}">
                <a16:creationId xmlns:a16="http://schemas.microsoft.com/office/drawing/2014/main" id="{915B71EC-3876-45C9-A4F6-8D35441AE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2252" y="5515873"/>
            <a:ext cx="496554" cy="496554"/>
          </a:xfrm>
          <a:prstGeom prst="rect">
            <a:avLst/>
          </a:prstGeom>
        </p:spPr>
      </p:pic>
      <p:sp>
        <p:nvSpPr>
          <p:cNvPr id="6" name="TextBox 5">
            <a:extLst>
              <a:ext uri="{FF2B5EF4-FFF2-40B4-BE49-F238E27FC236}">
                <a16:creationId xmlns:a16="http://schemas.microsoft.com/office/drawing/2014/main" id="{36A12498-5C11-4AF6-8B2E-F6AEDEB4ADA9}"/>
              </a:ext>
            </a:extLst>
          </p:cNvPr>
          <p:cNvSpPr txBox="1"/>
          <p:nvPr/>
        </p:nvSpPr>
        <p:spPr>
          <a:xfrm>
            <a:off x="7002130" y="5540650"/>
            <a:ext cx="2875295" cy="369332"/>
          </a:xfrm>
          <a:prstGeom prst="rect">
            <a:avLst/>
          </a:prstGeom>
          <a:noFill/>
        </p:spPr>
        <p:txBody>
          <a:bodyPr wrap="square" rtlCol="0">
            <a:spAutoFit/>
          </a:bodyPr>
          <a:lstStyle/>
          <a:p>
            <a:r>
              <a:rPr lang="en-US" dirty="0"/>
              <a:t>410-840-9200</a:t>
            </a:r>
          </a:p>
        </p:txBody>
      </p:sp>
      <p:pic>
        <p:nvPicPr>
          <p:cNvPr id="12" name="Picture Placeholder 11" descr="A sign on the side of a building&#10;&#10;Description automatically generated">
            <a:extLst>
              <a:ext uri="{FF2B5EF4-FFF2-40B4-BE49-F238E27FC236}">
                <a16:creationId xmlns:a16="http://schemas.microsoft.com/office/drawing/2014/main" id="{CDDA006F-3888-4260-8495-41E5B78AB76B}"/>
              </a:ext>
            </a:extLst>
          </p:cNvPr>
          <p:cNvPicPr>
            <a:picLocks noGrp="1" noChangeAspect="1"/>
          </p:cNvPicPr>
          <p:nvPr>
            <p:ph type="pic" sz="quarter" idx="10"/>
          </p:nvPr>
        </p:nvPicPr>
        <p:blipFill>
          <a:blip r:embed="rId5"/>
          <a:srcRect l="12417" r="12417"/>
          <a:stretch>
            <a:fillRect/>
          </a:stretch>
        </p:blipFill>
        <p:spPr/>
      </p:pic>
    </p:spTree>
    <p:extLst>
      <p:ext uri="{BB962C8B-B14F-4D97-AF65-F5344CB8AC3E}">
        <p14:creationId xmlns:p14="http://schemas.microsoft.com/office/powerpoint/2010/main" val="2928802494"/>
      </p:ext>
    </p:extLst>
  </p:cSld>
  <p:clrMapOvr>
    <a:masterClrMapping/>
  </p:clrMapOvr>
  <p:transition spd="slow">
    <p:wipe/>
  </p:transition>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50F322D5DB9418A1D651B496D4869" ma:contentTypeVersion="12" ma:contentTypeDescription="Create a new document." ma:contentTypeScope="" ma:versionID="31846919e1ce11bb2e7a98e56c8ec725">
  <xsd:schema xmlns:xsd="http://www.w3.org/2001/XMLSchema" xmlns:xs="http://www.w3.org/2001/XMLSchema" xmlns:p="http://schemas.microsoft.com/office/2006/metadata/properties" xmlns:ns2="2bdcfbab-7565-4dfd-ae9f-658c2d9306a9" xmlns:ns3="a4193c4c-4f2f-4c39-899b-429072dcb21d" targetNamespace="http://schemas.microsoft.com/office/2006/metadata/properties" ma:root="true" ma:fieldsID="c72af2519e48fef7ec21e4a16a21a0d0" ns2:_="" ns3:_="">
    <xsd:import namespace="2bdcfbab-7565-4dfd-ae9f-658c2d9306a9"/>
    <xsd:import namespace="a4193c4c-4f2f-4c39-899b-429072dcb2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cfbab-7565-4dfd-ae9f-658c2d9306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193c4c-4f2f-4c39-899b-429072dcb2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bdcfbab-7565-4dfd-ae9f-658c2d9306a9" xsi:nil="true"/>
    <SharedWithUsers xmlns="a4193c4c-4f2f-4c39-899b-429072dcb21d">
      <UserInfo>
        <DisplayName>David Peloquin</DisplayName>
        <AccountId>11</AccountId>
        <AccountType/>
      </UserInfo>
      <UserInfo>
        <DisplayName>Ann Mondor</DisplayName>
        <AccountId>6</AccountId>
        <AccountType/>
      </UserInfo>
    </SharedWithUsers>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134FB652-8054-4E1D-84E3-2066B4EAA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dcfbab-7565-4dfd-ae9f-658c2d9306a9"/>
    <ds:schemaRef ds:uri="a4193c4c-4f2f-4c39-899b-429072dcb2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2bdcfbab-7565-4dfd-ae9f-658c2d9306a9"/>
    <ds:schemaRef ds:uri="a4193c4c-4f2f-4c39-899b-429072dcb21d"/>
  </ds:schemaRefs>
</ds:datastoreItem>
</file>

<file path=docProps/app.xml><?xml version="1.0" encoding="utf-8"?>
<Properties xmlns="http://schemas.openxmlformats.org/officeDocument/2006/extended-properties" xmlns:vt="http://schemas.openxmlformats.org/officeDocument/2006/docPropsVTypes">
  <TotalTime>0</TotalTime>
  <Words>1698</Words>
  <Application>Microsoft Office PowerPoint</Application>
  <PresentationFormat>Widescreen</PresentationFormat>
  <Paragraphs>112</Paragraphs>
  <Slides>10</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Baskerville Old Face</vt:lpstr>
      <vt:lpstr>Calibri</vt:lpstr>
      <vt:lpstr>Corbel</vt:lpstr>
      <vt:lpstr>Office Theme</vt:lpstr>
      <vt:lpstr>Getting Started</vt:lpstr>
      <vt:lpstr>Where you Are</vt:lpstr>
      <vt:lpstr>KNOW WHERE YOUR MONEY GOES </vt:lpstr>
      <vt:lpstr>Track your progress year to year </vt:lpstr>
      <vt:lpstr>Financial goals &amp; Milestones to aim for</vt:lpstr>
      <vt:lpstr>Financial goals &amp; Milestones to aim for</vt:lpstr>
      <vt:lpstr>Retiree checklist </vt:lpstr>
      <vt:lpstr> </vt:lpstr>
      <vt:lpstr>Hope to hear from you soon!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2020-04-29T18:15:44Z</dcterms:created>
  <dcterms:modified xsi:type="dcterms:W3CDTF">2021-07-12T14:48:16Z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0x010100E4A50F322D5DB9418A1D651B496D4869</vt:lpwstr>
  </property>
</Properties>
</file>