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16"/>
  </p:notesMasterIdLst>
  <p:handoutMasterIdLst>
    <p:handoutMasterId r:id="rId17"/>
  </p:handoutMasterIdLst>
  <p:sldIdLst>
    <p:sldId id="257" r:id="rId5"/>
    <p:sldId id="268" r:id="rId6"/>
    <p:sldId id="269" r:id="rId7"/>
    <p:sldId id="270" r:id="rId8"/>
    <p:sldId id="278" r:id="rId9"/>
    <p:sldId id="272" r:id="rId10"/>
    <p:sldId id="277" r:id="rId11"/>
    <p:sldId id="279" r:id="rId12"/>
    <p:sldId id="281" r:id="rId13"/>
    <p:sldId id="275"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D51"/>
    <a:srgbClr val="2C567A"/>
    <a:srgbClr val="666666"/>
    <a:srgbClr val="0072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F6B6B7-BD6D-4483-A737-D81906D82593}" v="24" dt="2020-06-05T19:34:38.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7949" autoAdjust="0"/>
  </p:normalViewPr>
  <p:slideViewPr>
    <p:cSldViewPr snapToGrid="0" showGuides="1">
      <p:cViewPr varScale="1">
        <p:scale>
          <a:sx n="96" d="100"/>
          <a:sy n="96" d="100"/>
        </p:scale>
        <p:origin x="293" y="7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6/17/2020</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6/17/2020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298553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10</a:t>
            </a:fld>
            <a:endParaRPr lang="en-US"/>
          </a:p>
        </p:txBody>
      </p:sp>
    </p:spTree>
    <p:extLst>
      <p:ext uri="{BB962C8B-B14F-4D97-AF65-F5344CB8AC3E}">
        <p14:creationId xmlns:p14="http://schemas.microsoft.com/office/powerpoint/2010/main" val="4057122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11</a:t>
            </a:fld>
            <a:endParaRPr lang="en-US" noProof="0" dirty="0"/>
          </a:p>
        </p:txBody>
      </p:sp>
    </p:spTree>
    <p:extLst>
      <p:ext uri="{BB962C8B-B14F-4D97-AF65-F5344CB8AC3E}">
        <p14:creationId xmlns:p14="http://schemas.microsoft.com/office/powerpoint/2010/main" val="100390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2</a:t>
            </a:fld>
            <a:endParaRPr lang="en-US"/>
          </a:p>
        </p:txBody>
      </p:sp>
    </p:spTree>
    <p:extLst>
      <p:ext uri="{BB962C8B-B14F-4D97-AF65-F5344CB8AC3E}">
        <p14:creationId xmlns:p14="http://schemas.microsoft.com/office/powerpoint/2010/main" val="224316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3</a:t>
            </a:fld>
            <a:endParaRPr lang="en-US"/>
          </a:p>
        </p:txBody>
      </p:sp>
    </p:spTree>
    <p:extLst>
      <p:ext uri="{BB962C8B-B14F-4D97-AF65-F5344CB8AC3E}">
        <p14:creationId xmlns:p14="http://schemas.microsoft.com/office/powerpoint/2010/main" val="285139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4</a:t>
            </a:fld>
            <a:endParaRPr lang="en-US"/>
          </a:p>
        </p:txBody>
      </p:sp>
    </p:spTree>
    <p:extLst>
      <p:ext uri="{BB962C8B-B14F-4D97-AF65-F5344CB8AC3E}">
        <p14:creationId xmlns:p14="http://schemas.microsoft.com/office/powerpoint/2010/main" val="3328078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5</a:t>
            </a:fld>
            <a:endParaRPr lang="en-US"/>
          </a:p>
        </p:txBody>
      </p:sp>
    </p:spTree>
    <p:extLst>
      <p:ext uri="{BB962C8B-B14F-4D97-AF65-F5344CB8AC3E}">
        <p14:creationId xmlns:p14="http://schemas.microsoft.com/office/powerpoint/2010/main" val="4176716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6</a:t>
            </a:fld>
            <a:endParaRPr lang="en-US"/>
          </a:p>
        </p:txBody>
      </p:sp>
    </p:spTree>
    <p:extLst>
      <p:ext uri="{BB962C8B-B14F-4D97-AF65-F5344CB8AC3E}">
        <p14:creationId xmlns:p14="http://schemas.microsoft.com/office/powerpoint/2010/main" val="1631156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7</a:t>
            </a:fld>
            <a:endParaRPr lang="en-US"/>
          </a:p>
        </p:txBody>
      </p:sp>
    </p:spTree>
    <p:extLst>
      <p:ext uri="{BB962C8B-B14F-4D97-AF65-F5344CB8AC3E}">
        <p14:creationId xmlns:p14="http://schemas.microsoft.com/office/powerpoint/2010/main" val="2596441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8</a:t>
            </a:fld>
            <a:endParaRPr lang="en-US"/>
          </a:p>
        </p:txBody>
      </p:sp>
    </p:spTree>
    <p:extLst>
      <p:ext uri="{BB962C8B-B14F-4D97-AF65-F5344CB8AC3E}">
        <p14:creationId xmlns:p14="http://schemas.microsoft.com/office/powerpoint/2010/main" val="285226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9</a:t>
            </a:fld>
            <a:endParaRPr lang="en-US"/>
          </a:p>
        </p:txBody>
      </p:sp>
    </p:spTree>
    <p:extLst>
      <p:ext uri="{BB962C8B-B14F-4D97-AF65-F5344CB8AC3E}">
        <p14:creationId xmlns:p14="http://schemas.microsoft.com/office/powerpoint/2010/main" val="1214013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810107028"/>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226544123"/>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78975897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293422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6179461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2750495570"/>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196998616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56476069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6/17/2020</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transition spd="slow">
    <p:wip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7.jp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hyperlink" Target="https://www.linkedin.com/company/64638108" TargetMode="External"/><Relationship Id="rId5" Type="http://schemas.openxmlformats.org/officeDocument/2006/relationships/hyperlink" Target="https://www.facebook.com/Main-Street-Advisors-LLC-101869518028166/?modal=admin_todo_tour" TargetMode="Externa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hyperlink" Target="https://news.northwesternmutual.com/planning-and-progress-2019" TargetMode="External"/><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2.jpg"/><Relationship Id="rId5" Type="http://schemas.openxmlformats.org/officeDocument/2006/relationships/hyperlink" Target="https://www.businessinsider.com/older-americans-are-filing-for-bankruptcy-during-retirement-2018-8" TargetMode="External"/><Relationship Id="rId4" Type="http://schemas.openxmlformats.org/officeDocument/2006/relationships/hyperlink" Target="https://papers.ssrn.com/sol3/papers.cfm?abstract_id=3226574"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thebalance.com/what-is-your-net-worth-1289788"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8" Type="http://schemas.openxmlformats.org/officeDocument/2006/relationships/hyperlink" Target="https://www.dinkytown.net/" TargetMode="External"/><Relationship Id="rId13"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hyperlink" Target="https://www.forbes.com/sites/zackfriedman/2020/03/31/student-loans-coronavirus-advice/#25758abe6bb1" TargetMode="External"/><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hyperlink" Target="https://www.mainstadvisors.com/web-resources/" TargetMode="External"/><Relationship Id="rId5" Type="http://schemas.openxmlformats.org/officeDocument/2006/relationships/image" Target="../media/image16.png"/><Relationship Id="rId10" Type="http://schemas.openxmlformats.org/officeDocument/2006/relationships/hyperlink" Target="https://www.makelemonade.co/calculators/student-loan-refinancing-calculator/" TargetMode="External"/><Relationship Id="rId4" Type="http://schemas.openxmlformats.org/officeDocument/2006/relationships/image" Target="../media/image15.svg"/><Relationship Id="rId9" Type="http://schemas.openxmlformats.org/officeDocument/2006/relationships/hyperlink" Target="https://www.mainstadvisors.com/recommended-reading/"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joingolden.com/" TargetMode="External"/><Relationship Id="rId3" Type="http://schemas.openxmlformats.org/officeDocument/2006/relationships/image" Target="../media/image14.png"/><Relationship Id="rId7" Type="http://schemas.openxmlformats.org/officeDocument/2006/relationships/hyperlink" Target="http://www.dinkytown.net/"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15.svg"/><Relationship Id="rId9" Type="http://schemas.openxmlformats.org/officeDocument/2006/relationships/hyperlink" Target="https://www.medisafe.com/"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financialengines.com/education-center/social-security-planner/" TargetMode="External"/><Relationship Id="rId13"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hyperlink" Target="https://www.forbes.com/sites/zackfriedman/2020/03/31/student-loans-coronavirus-advice/#25758abe6bb1" TargetMode="External"/><Relationship Id="rId12" Type="http://schemas.openxmlformats.org/officeDocument/2006/relationships/hyperlink" Target="https://www.shiptacenter.or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hyperlink" Target="https://www.medicare.gov/blog/try-our-new-and-improved-medicare-plan-finder" TargetMode="External"/><Relationship Id="rId5" Type="http://schemas.openxmlformats.org/officeDocument/2006/relationships/image" Target="../media/image16.png"/><Relationship Id="rId10" Type="http://schemas.openxmlformats.org/officeDocument/2006/relationships/hyperlink" Target="https://www.medicare.gov/sites/default/files/2020-03/10050-Medicare-and-You_0.pdf" TargetMode="External"/><Relationship Id="rId4" Type="http://schemas.openxmlformats.org/officeDocument/2006/relationships/image" Target="../media/image15.svg"/><Relationship Id="rId9" Type="http://schemas.openxmlformats.org/officeDocument/2006/relationships/hyperlink" Target="https://opensocialsecurity.com/" TargetMode="External"/><Relationship Id="rId1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hyperlink" Target="https://www.mainstadvisors.com/"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www.mainstadvisors.com/retirement-financial-planning/" TargetMode="External"/><Relationship Id="rId7"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343650" y="2173288"/>
            <a:ext cx="5143500" cy="2090808"/>
          </a:xfrm>
        </p:spPr>
        <p:txBody>
          <a:bodyPr anchor="b">
            <a:normAutofit/>
          </a:bodyPr>
          <a:lstStyle/>
          <a:p>
            <a:r>
              <a:rPr lang="en-US" dirty="0"/>
              <a:t>Getting Started</a:t>
            </a:r>
          </a:p>
        </p:txBody>
      </p:sp>
      <p:sp>
        <p:nvSpPr>
          <p:cNvPr id="3" name="Subtitle 2">
            <a:extLst>
              <a:ext uri="{FF2B5EF4-FFF2-40B4-BE49-F238E27FC236}">
                <a16:creationId xmlns:a16="http://schemas.microsoft.com/office/drawing/2014/main" id="{1AFF0EFE-C50F-44EB-8978-B97795477C9E}"/>
              </a:ext>
            </a:extLst>
          </p:cNvPr>
          <p:cNvSpPr>
            <a:spLocks noGrp="1"/>
          </p:cNvSpPr>
          <p:nvPr>
            <p:ph type="subTitle" idx="1"/>
          </p:nvPr>
        </p:nvSpPr>
        <p:spPr>
          <a:xfrm>
            <a:off x="6343650" y="4279971"/>
            <a:ext cx="5143500" cy="503167"/>
          </a:xfrm>
        </p:spPr>
        <p:txBody>
          <a:bodyPr>
            <a:normAutofit/>
          </a:bodyPr>
          <a:lstStyle/>
          <a:p>
            <a:r>
              <a:rPr lang="en-US" sz="1500" dirty="0"/>
              <a:t>We know it’s the little things that can make all the difference</a:t>
            </a:r>
          </a:p>
        </p:txBody>
      </p:sp>
      <p:pic>
        <p:nvPicPr>
          <p:cNvPr id="10" name="Picture Placeholder 9">
            <a:extLst>
              <a:ext uri="{FF2B5EF4-FFF2-40B4-BE49-F238E27FC236}">
                <a16:creationId xmlns:a16="http://schemas.microsoft.com/office/drawing/2014/main" id="{CF143FEA-6E93-4548-8A9B-318F437CD887}"/>
              </a:ext>
            </a:extLst>
          </p:cNvPr>
          <p:cNvPicPr>
            <a:picLocks noGrp="1" noChangeAspect="1"/>
          </p:cNvPicPr>
          <p:nvPr>
            <p:ph type="pic" sz="quarter" idx="10"/>
          </p:nvPr>
        </p:nvPicPr>
        <p:blipFill rotWithShape="1">
          <a:blip r:embed="rId3"/>
          <a:srcRect l="23068" r="10181" b="-2"/>
          <a:stretch/>
        </p:blipFill>
        <p:spPr>
          <a:xfrm>
            <a:off x="710812" y="728545"/>
            <a:ext cx="5305661" cy="5305661"/>
          </a:xfrm>
          <a:noFill/>
        </p:spPr>
      </p:pic>
      <p:sp>
        <p:nvSpPr>
          <p:cNvPr id="4" name="Rectangle 3">
            <a:extLst>
              <a:ext uri="{FF2B5EF4-FFF2-40B4-BE49-F238E27FC236}">
                <a16:creationId xmlns:a16="http://schemas.microsoft.com/office/drawing/2014/main" id="{BB4BF43F-F72F-4369-A915-2FBF74ECC347}"/>
              </a:ext>
            </a:extLst>
          </p:cNvPr>
          <p:cNvSpPr/>
          <p:nvPr/>
        </p:nvSpPr>
        <p:spPr>
          <a:xfrm>
            <a:off x="9395927" y="289249"/>
            <a:ext cx="2631232" cy="1240971"/>
          </a:xfrm>
          <a:prstGeom prst="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sign&#10;&#10;Description automatically generated">
            <a:extLst>
              <a:ext uri="{FF2B5EF4-FFF2-40B4-BE49-F238E27FC236}">
                <a16:creationId xmlns:a16="http://schemas.microsoft.com/office/drawing/2014/main" id="{F0B2A3C6-6A70-4AE6-A02A-3F2401A754A7}"/>
              </a:ext>
            </a:extLst>
          </p:cNvPr>
          <p:cNvPicPr>
            <a:picLocks noChangeAspect="1"/>
          </p:cNvPicPr>
          <p:nvPr/>
        </p:nvPicPr>
        <p:blipFill>
          <a:blip r:embed="rId4"/>
          <a:stretch>
            <a:fillRect/>
          </a:stretch>
        </p:blipFill>
        <p:spPr>
          <a:xfrm>
            <a:off x="9482818" y="414434"/>
            <a:ext cx="2457450" cy="990600"/>
          </a:xfrm>
          <a:prstGeom prst="rect">
            <a:avLst/>
          </a:prstGeom>
          <a:solidFill>
            <a:schemeClr val="bg1"/>
          </a:solidFill>
        </p:spPr>
      </p:pic>
      <p:sp>
        <p:nvSpPr>
          <p:cNvPr id="7" name="TextBox 6">
            <a:extLst>
              <a:ext uri="{FF2B5EF4-FFF2-40B4-BE49-F238E27FC236}">
                <a16:creationId xmlns:a16="http://schemas.microsoft.com/office/drawing/2014/main" id="{EE28771A-B4A1-4A70-825E-7F44691AD6F4}"/>
              </a:ext>
            </a:extLst>
          </p:cNvPr>
          <p:cNvSpPr txBox="1"/>
          <p:nvPr/>
        </p:nvSpPr>
        <p:spPr>
          <a:xfrm>
            <a:off x="6343650" y="5010539"/>
            <a:ext cx="3980757" cy="923330"/>
          </a:xfrm>
          <a:prstGeom prst="rect">
            <a:avLst/>
          </a:prstGeom>
          <a:noFill/>
        </p:spPr>
        <p:txBody>
          <a:bodyPr wrap="square" rtlCol="0">
            <a:spAutoFit/>
          </a:bodyPr>
          <a:lstStyle/>
          <a:p>
            <a:r>
              <a:rPr lang="en-US" dirty="0">
                <a:solidFill>
                  <a:srgbClr val="92D050"/>
                </a:solidFill>
              </a:rPr>
              <a:t>A Guidebook for Those in the Accumulation Phase of Life </a:t>
            </a:r>
          </a:p>
          <a:p>
            <a:r>
              <a:rPr lang="en-US" dirty="0">
                <a:solidFill>
                  <a:srgbClr val="92D050"/>
                </a:solidFill>
              </a:rPr>
              <a:t>(Built for individuals in their 40’s &amp; 50’s) </a:t>
            </a:r>
          </a:p>
        </p:txBody>
      </p:sp>
    </p:spTree>
    <p:extLst>
      <p:ext uri="{BB962C8B-B14F-4D97-AF65-F5344CB8AC3E}">
        <p14:creationId xmlns:p14="http://schemas.microsoft.com/office/powerpoint/2010/main" val="373798987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B0EC6D-03DD-4CEE-9979-34A964DCA45D}"/>
              </a:ext>
            </a:extLst>
          </p:cNvPr>
          <p:cNvSpPr>
            <a:spLocks noGrp="1"/>
          </p:cNvSpPr>
          <p:nvPr>
            <p:ph type="title"/>
          </p:nvPr>
        </p:nvSpPr>
        <p:spPr>
          <a:xfrm>
            <a:off x="6343650" y="1524000"/>
            <a:ext cx="4933950" cy="2556448"/>
          </a:xfrm>
          <a:solidFill>
            <a:schemeClr val="bg1"/>
          </a:solidFill>
        </p:spPr>
        <p:txBody>
          <a:bodyPr/>
          <a:lstStyle/>
          <a:p>
            <a:r>
              <a:rPr lang="en-US" dirty="0">
                <a:solidFill>
                  <a:schemeClr val="tx2">
                    <a:lumMod val="50000"/>
                  </a:schemeClr>
                </a:solidFill>
              </a:rPr>
              <a:t>Hope to hear from you soon!</a:t>
            </a:r>
          </a:p>
        </p:txBody>
      </p:sp>
      <p:sp>
        <p:nvSpPr>
          <p:cNvPr id="2" name="Subtitle 1">
            <a:extLst>
              <a:ext uri="{FF2B5EF4-FFF2-40B4-BE49-F238E27FC236}">
                <a16:creationId xmlns:a16="http://schemas.microsoft.com/office/drawing/2014/main" id="{10F9F51E-A3D5-4726-BACE-D5CDD8A46429}"/>
              </a:ext>
            </a:extLst>
          </p:cNvPr>
          <p:cNvSpPr>
            <a:spLocks noGrp="1"/>
          </p:cNvSpPr>
          <p:nvPr>
            <p:ph type="subTitle" idx="1"/>
          </p:nvPr>
        </p:nvSpPr>
        <p:spPr/>
        <p:txBody>
          <a:bodyPr/>
          <a:lstStyle/>
          <a:p>
            <a:r>
              <a:rPr lang="en-US" dirty="0"/>
              <a:t>CFP@mainstadvisors.com</a:t>
            </a:r>
          </a:p>
        </p:txBody>
      </p:sp>
      <p:sp>
        <p:nvSpPr>
          <p:cNvPr id="5" name="Text Placeholder 4">
            <a:extLst>
              <a:ext uri="{FF2B5EF4-FFF2-40B4-BE49-F238E27FC236}">
                <a16:creationId xmlns:a16="http://schemas.microsoft.com/office/drawing/2014/main" id="{F91501E1-4EA1-44EB-AF62-6F74678A2331}"/>
              </a:ext>
            </a:extLst>
          </p:cNvPr>
          <p:cNvSpPr>
            <a:spLocks noGrp="1"/>
          </p:cNvSpPr>
          <p:nvPr>
            <p:ph type="body" sz="quarter" idx="11"/>
          </p:nvPr>
        </p:nvSpPr>
        <p:spPr/>
        <p:txBody>
          <a:bodyPr/>
          <a:lstStyle/>
          <a:p>
            <a:r>
              <a:rPr lang="en-US" dirty="0"/>
              <a:t>https://www.mainstadvisors.com</a:t>
            </a:r>
          </a:p>
          <a:p>
            <a:endParaRPr lang="en-US" dirty="0"/>
          </a:p>
          <a:p>
            <a:r>
              <a:rPr lang="en-US" dirty="0"/>
              <a:t> </a:t>
            </a:r>
          </a:p>
          <a:p>
            <a:r>
              <a:rPr lang="en-US" dirty="0"/>
              <a:t> </a:t>
            </a:r>
          </a:p>
        </p:txBody>
      </p:sp>
      <p:pic>
        <p:nvPicPr>
          <p:cNvPr id="4" name="Graphic 3" descr="Receiver">
            <a:extLst>
              <a:ext uri="{FF2B5EF4-FFF2-40B4-BE49-F238E27FC236}">
                <a16:creationId xmlns:a16="http://schemas.microsoft.com/office/drawing/2014/main" id="{915B71EC-3876-45C9-A4F6-8D35441AED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72252" y="5515873"/>
            <a:ext cx="496554" cy="496554"/>
          </a:xfrm>
          <a:prstGeom prst="rect">
            <a:avLst/>
          </a:prstGeom>
        </p:spPr>
      </p:pic>
      <p:sp>
        <p:nvSpPr>
          <p:cNvPr id="6" name="TextBox 5">
            <a:extLst>
              <a:ext uri="{FF2B5EF4-FFF2-40B4-BE49-F238E27FC236}">
                <a16:creationId xmlns:a16="http://schemas.microsoft.com/office/drawing/2014/main" id="{36A12498-5C11-4AF6-8B2E-F6AEDEB4ADA9}"/>
              </a:ext>
            </a:extLst>
          </p:cNvPr>
          <p:cNvSpPr txBox="1"/>
          <p:nvPr/>
        </p:nvSpPr>
        <p:spPr>
          <a:xfrm>
            <a:off x="7002130" y="5540650"/>
            <a:ext cx="2875295" cy="369332"/>
          </a:xfrm>
          <a:prstGeom prst="rect">
            <a:avLst/>
          </a:prstGeom>
          <a:noFill/>
        </p:spPr>
        <p:txBody>
          <a:bodyPr wrap="square" rtlCol="0">
            <a:spAutoFit/>
          </a:bodyPr>
          <a:lstStyle/>
          <a:p>
            <a:r>
              <a:rPr lang="en-US" dirty="0"/>
              <a:t>410-840-9200</a:t>
            </a:r>
          </a:p>
        </p:txBody>
      </p:sp>
      <p:pic>
        <p:nvPicPr>
          <p:cNvPr id="12" name="Picture Placeholder 11" descr="A sign on the side of a building&#10;&#10;Description automatically generated">
            <a:extLst>
              <a:ext uri="{FF2B5EF4-FFF2-40B4-BE49-F238E27FC236}">
                <a16:creationId xmlns:a16="http://schemas.microsoft.com/office/drawing/2014/main" id="{CDDA006F-3888-4260-8495-41E5B78AB76B}"/>
              </a:ext>
            </a:extLst>
          </p:cNvPr>
          <p:cNvPicPr>
            <a:picLocks noGrp="1" noChangeAspect="1"/>
          </p:cNvPicPr>
          <p:nvPr>
            <p:ph type="pic" sz="quarter" idx="10"/>
          </p:nvPr>
        </p:nvPicPr>
        <p:blipFill>
          <a:blip r:embed="rId5"/>
          <a:srcRect l="12417" r="12417"/>
          <a:stretch>
            <a:fillRect/>
          </a:stretch>
        </p:blipFill>
        <p:spPr/>
      </p:pic>
    </p:spTree>
    <p:extLst>
      <p:ext uri="{BB962C8B-B14F-4D97-AF65-F5344CB8AC3E}">
        <p14:creationId xmlns:p14="http://schemas.microsoft.com/office/powerpoint/2010/main" val="292880249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D612B9-68B9-4C9F-98FE-CEE07DB1F00D}"/>
              </a:ext>
            </a:extLst>
          </p:cNvPr>
          <p:cNvSpPr>
            <a:spLocks noGrp="1"/>
          </p:cNvSpPr>
          <p:nvPr>
            <p:ph type="title"/>
          </p:nvPr>
        </p:nvSpPr>
        <p:spPr>
          <a:xfrm>
            <a:off x="6140625" y="2711193"/>
            <a:ext cx="5722223" cy="921807"/>
          </a:xfrm>
        </p:spPr>
        <p:txBody>
          <a:bodyPr/>
          <a:lstStyle/>
          <a:p>
            <a:r>
              <a:rPr lang="en-US" dirty="0"/>
              <a:t>Thank you!</a:t>
            </a:r>
          </a:p>
        </p:txBody>
      </p:sp>
      <p:pic>
        <p:nvPicPr>
          <p:cNvPr id="42" name="Picture 41" descr="A close up of a sign&#10;&#10;Description automatically generated">
            <a:extLst>
              <a:ext uri="{FF2B5EF4-FFF2-40B4-BE49-F238E27FC236}">
                <a16:creationId xmlns:a16="http://schemas.microsoft.com/office/drawing/2014/main" id="{B50CEB71-0286-4B26-91D8-8309E02513CB}"/>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211608" y="2295524"/>
            <a:ext cx="4084292" cy="1646381"/>
          </a:xfrm>
          <a:prstGeom prst="rect">
            <a:avLst/>
          </a:prstGeom>
        </p:spPr>
      </p:pic>
      <p:sp>
        <p:nvSpPr>
          <p:cNvPr id="43" name="Rectangle 42">
            <a:extLst>
              <a:ext uri="{FF2B5EF4-FFF2-40B4-BE49-F238E27FC236}">
                <a16:creationId xmlns:a16="http://schemas.microsoft.com/office/drawing/2014/main" id="{716F8325-E971-4A14-9A1C-37F98F10909F}"/>
              </a:ext>
            </a:extLst>
          </p:cNvPr>
          <p:cNvSpPr/>
          <p:nvPr/>
        </p:nvSpPr>
        <p:spPr>
          <a:xfrm>
            <a:off x="6361043" y="4389120"/>
            <a:ext cx="3609892" cy="1359355"/>
          </a:xfrm>
          <a:prstGeom prst="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3E79CE27-D0C4-4745-BE9C-62A59512806B}"/>
              </a:ext>
            </a:extLst>
          </p:cNvPr>
          <p:cNvSpPr txBox="1"/>
          <p:nvPr/>
        </p:nvSpPr>
        <p:spPr>
          <a:xfrm>
            <a:off x="6361043" y="4548146"/>
            <a:ext cx="3291840" cy="1200329"/>
          </a:xfrm>
          <a:prstGeom prst="rect">
            <a:avLst/>
          </a:prstGeom>
          <a:noFill/>
        </p:spPr>
        <p:txBody>
          <a:bodyPr wrap="square" rtlCol="0">
            <a:spAutoFit/>
          </a:bodyPr>
          <a:lstStyle/>
          <a:p>
            <a:r>
              <a:rPr lang="en-US" dirty="0"/>
              <a:t>Hometown Service | Thoughtful Solutions | Powerful Results.</a:t>
            </a:r>
            <a:br>
              <a:rPr lang="en-US" dirty="0"/>
            </a:br>
            <a:r>
              <a:rPr lang="en-US" i="1" dirty="0">
                <a:solidFill>
                  <a:srgbClr val="92D050"/>
                </a:solidFill>
              </a:rPr>
              <a:t>We know it’s the little things that can make all the difference.</a:t>
            </a:r>
          </a:p>
        </p:txBody>
      </p:sp>
      <p:sp>
        <p:nvSpPr>
          <p:cNvPr id="45" name="Rectangle 44">
            <a:extLst>
              <a:ext uri="{FF2B5EF4-FFF2-40B4-BE49-F238E27FC236}">
                <a16:creationId xmlns:a16="http://schemas.microsoft.com/office/drawing/2014/main" id="{8F83054E-5DA0-445B-AF1B-5C477819775B}"/>
              </a:ext>
            </a:extLst>
          </p:cNvPr>
          <p:cNvSpPr/>
          <p:nvPr/>
        </p:nvSpPr>
        <p:spPr>
          <a:xfrm>
            <a:off x="9819861" y="286247"/>
            <a:ext cx="2115047" cy="985418"/>
          </a:xfrm>
          <a:prstGeom prst="rect">
            <a:avLst/>
          </a:prstGeom>
          <a:solidFill>
            <a:schemeClr val="bg1"/>
          </a:solidFill>
          <a:ln>
            <a:solidFill>
              <a:srgbClr val="92D05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a:t>
            </a:r>
          </a:p>
        </p:txBody>
      </p:sp>
      <p:sp>
        <p:nvSpPr>
          <p:cNvPr id="46" name="TextBox 45">
            <a:hlinkClick r:id="rId5"/>
            <a:extLst>
              <a:ext uri="{FF2B5EF4-FFF2-40B4-BE49-F238E27FC236}">
                <a16:creationId xmlns:a16="http://schemas.microsoft.com/office/drawing/2014/main" id="{C89E227C-7E6D-4B66-BE47-2C760EAF65A0}"/>
              </a:ext>
            </a:extLst>
          </p:cNvPr>
          <p:cNvSpPr txBox="1"/>
          <p:nvPr/>
        </p:nvSpPr>
        <p:spPr>
          <a:xfrm>
            <a:off x="10229350" y="746963"/>
            <a:ext cx="453224" cy="461665"/>
          </a:xfrm>
          <a:prstGeom prst="rect">
            <a:avLst/>
          </a:prstGeom>
          <a:solidFill>
            <a:schemeClr val="tx2">
              <a:lumMod val="60000"/>
              <a:lumOff val="40000"/>
            </a:schemeClr>
          </a:solidFill>
          <a:ln w="25400">
            <a:solidFill>
              <a:srgbClr val="92D050"/>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en-US" sz="2400" dirty="0">
                <a:hlinkClick r:id="rId5"/>
              </a:rPr>
              <a:t>f</a:t>
            </a:r>
            <a:endParaRPr lang="en-US" sz="2400" dirty="0"/>
          </a:p>
        </p:txBody>
      </p:sp>
      <p:sp>
        <p:nvSpPr>
          <p:cNvPr id="47" name="TextBox 46">
            <a:extLst>
              <a:ext uri="{FF2B5EF4-FFF2-40B4-BE49-F238E27FC236}">
                <a16:creationId xmlns:a16="http://schemas.microsoft.com/office/drawing/2014/main" id="{8ACFF91F-AD1B-44A0-B83C-0C7FC6F1B815}"/>
              </a:ext>
            </a:extLst>
          </p:cNvPr>
          <p:cNvSpPr txBox="1"/>
          <p:nvPr/>
        </p:nvSpPr>
        <p:spPr>
          <a:xfrm>
            <a:off x="11024482" y="746963"/>
            <a:ext cx="453224" cy="461665"/>
          </a:xfrm>
          <a:prstGeom prst="rect">
            <a:avLst/>
          </a:prstGeom>
          <a:solidFill>
            <a:schemeClr val="tx2">
              <a:lumMod val="60000"/>
              <a:lumOff val="40000"/>
            </a:schemeClr>
          </a:solidFill>
          <a:ln w="25400">
            <a:solidFill>
              <a:srgbClr val="92D050"/>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en-US" sz="2400" dirty="0">
                <a:hlinkClick r:id="rId6"/>
              </a:rPr>
              <a:t>in</a:t>
            </a:r>
            <a:endParaRPr lang="en-US" sz="2400" dirty="0"/>
          </a:p>
        </p:txBody>
      </p:sp>
      <p:sp>
        <p:nvSpPr>
          <p:cNvPr id="48" name="TextBox 47">
            <a:extLst>
              <a:ext uri="{FF2B5EF4-FFF2-40B4-BE49-F238E27FC236}">
                <a16:creationId xmlns:a16="http://schemas.microsoft.com/office/drawing/2014/main" id="{17A99937-BFC6-4CFC-BA46-E9281AD2CE66}"/>
              </a:ext>
            </a:extLst>
          </p:cNvPr>
          <p:cNvSpPr txBox="1"/>
          <p:nvPr/>
        </p:nvSpPr>
        <p:spPr>
          <a:xfrm>
            <a:off x="9966959" y="286247"/>
            <a:ext cx="1895889" cy="369332"/>
          </a:xfrm>
          <a:prstGeom prst="rect">
            <a:avLst/>
          </a:prstGeom>
          <a:noFill/>
        </p:spPr>
        <p:txBody>
          <a:bodyPr wrap="square" rtlCol="0">
            <a:spAutoFit/>
          </a:bodyPr>
          <a:lstStyle/>
          <a:p>
            <a:r>
              <a:rPr lang="en-US" dirty="0">
                <a:solidFill>
                  <a:schemeClr val="accent1">
                    <a:lumMod val="50000"/>
                  </a:schemeClr>
                </a:solidFill>
                <a:latin typeface="Baskerville Old Face" panose="02020602080505020303" pitchFamily="18" charset="0"/>
              </a:rPr>
              <a:t>Connect with us!</a:t>
            </a:r>
          </a:p>
        </p:txBody>
      </p:sp>
      <p:sp>
        <p:nvSpPr>
          <p:cNvPr id="3" name="TextBox 2">
            <a:extLst>
              <a:ext uri="{FF2B5EF4-FFF2-40B4-BE49-F238E27FC236}">
                <a16:creationId xmlns:a16="http://schemas.microsoft.com/office/drawing/2014/main" id="{15183E2A-FC81-42A9-BDE4-B61BCF25EABD}"/>
              </a:ext>
            </a:extLst>
          </p:cNvPr>
          <p:cNvSpPr txBox="1"/>
          <p:nvPr/>
        </p:nvSpPr>
        <p:spPr>
          <a:xfrm>
            <a:off x="357809" y="5842337"/>
            <a:ext cx="11505039" cy="1015663"/>
          </a:xfrm>
          <a:prstGeom prst="rect">
            <a:avLst/>
          </a:prstGeom>
          <a:noFill/>
        </p:spPr>
        <p:txBody>
          <a:bodyPr wrap="square" rtlCol="0">
            <a:spAutoFit/>
          </a:bodyPr>
          <a:lstStyle/>
          <a:p>
            <a:r>
              <a:rPr lang="en-US" sz="1200" dirty="0"/>
              <a:t>Main Street Advisors, LLC is a Registered Investment Advisor. The articles &amp; opinions expressed in this material were gathered from multiple sources, but are reviewed by Main Street Advisors, LLC prior to its dissemination. All sources are believed to be reliable but do not constitute specific investment advice. The views expressed are those of the firm as of the date of the material being shared and are subject to change. These opinions are not intended to be a forecast of future events, a guarantee of results, or investment advice. Information shared is general in nature. Investors must consider their own individual circumstances and seek appropriate counsel from their investment advisor before making any investment choices. Main Street Advisors, LLC is not responsible for any damages or losses arising from any use of this information. Past performance is no guarantee of future results. </a:t>
            </a:r>
          </a:p>
        </p:txBody>
      </p:sp>
    </p:spTree>
    <p:extLst>
      <p:ext uri="{BB962C8B-B14F-4D97-AF65-F5344CB8AC3E}">
        <p14:creationId xmlns:p14="http://schemas.microsoft.com/office/powerpoint/2010/main" val="112477953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C2A7-EC84-4D8C-9CA2-F6AE46F51FB6}"/>
              </a:ext>
            </a:extLst>
          </p:cNvPr>
          <p:cNvSpPr>
            <a:spLocks noGrp="1"/>
          </p:cNvSpPr>
          <p:nvPr>
            <p:ph type="title"/>
          </p:nvPr>
        </p:nvSpPr>
        <p:spPr/>
        <p:txBody>
          <a:bodyPr/>
          <a:lstStyle/>
          <a:p>
            <a:r>
              <a:rPr lang="en-US" dirty="0"/>
              <a:t>Where you Are</a:t>
            </a:r>
          </a:p>
        </p:txBody>
      </p:sp>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2139387" y="1011708"/>
            <a:ext cx="7900525" cy="764460"/>
          </a:xfrm>
        </p:spPr>
        <p:txBody>
          <a:bodyPr/>
          <a:lstStyle/>
          <a:p>
            <a:r>
              <a:rPr lang="en-US" dirty="0"/>
              <a:t>You’ve been in the workforce for quite some time and continue to grow your wealth.  You have questions relating to properly preparing for retirement, investing mix and allocation, ROTH vs. traditional and more…</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a:srcRect/>
          <a:stretch/>
        </p:blipFill>
        <p:spPr>
          <a:xfrm>
            <a:off x="2993042" y="2523835"/>
            <a:ext cx="6206398" cy="4080707"/>
          </a:xfrm>
        </p:spPr>
      </p:pic>
      <p:sp>
        <p:nvSpPr>
          <p:cNvPr id="4" name="Slide Number Placeholder 3">
            <a:extLst>
              <a:ext uri="{FF2B5EF4-FFF2-40B4-BE49-F238E27FC236}">
                <a16:creationId xmlns:a16="http://schemas.microsoft.com/office/drawing/2014/main" id="{D66E959E-B23F-467A-9B6E-30F9EE969EC2}"/>
              </a:ext>
            </a:extLst>
          </p:cNvPr>
          <p:cNvSpPr>
            <a:spLocks noGrp="1"/>
          </p:cNvSpPr>
          <p:nvPr>
            <p:ph type="sldNum" sz="quarter" idx="12"/>
          </p:nvPr>
        </p:nvSpPr>
        <p:spPr/>
        <p:txBody>
          <a:bodyPr/>
          <a:lstStyle/>
          <a:p>
            <a:fld id="{9EC71654-96A5-4280-94F3-931C61A9F92C}" type="slidenum">
              <a:rPr lang="en-US" smtClean="0"/>
              <a:pPr/>
              <a:t>2</a:t>
            </a:fld>
            <a:endParaRPr lang="en-US" dirty="0"/>
          </a:p>
        </p:txBody>
      </p:sp>
      <p:sp>
        <p:nvSpPr>
          <p:cNvPr id="5" name="Rectangle 4">
            <a:extLst>
              <a:ext uri="{FF2B5EF4-FFF2-40B4-BE49-F238E27FC236}">
                <a16:creationId xmlns:a16="http://schemas.microsoft.com/office/drawing/2014/main" id="{7A3645BC-01CA-40BA-917D-C2FAEF9B4C85}"/>
              </a:ext>
            </a:extLst>
          </p:cNvPr>
          <p:cNvSpPr/>
          <p:nvPr/>
        </p:nvSpPr>
        <p:spPr>
          <a:xfrm>
            <a:off x="132863" y="5689584"/>
            <a:ext cx="2772262" cy="1078539"/>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0C5093B1-669E-43F8-A31B-B82BBCF83E67}"/>
              </a:ext>
            </a:extLst>
          </p:cNvPr>
          <p:cNvPicPr>
            <a:picLocks noChangeAspect="1"/>
          </p:cNvPicPr>
          <p:nvPr/>
        </p:nvPicPr>
        <p:blipFill>
          <a:blip r:embed="rId4"/>
          <a:stretch>
            <a:fillRect/>
          </a:stretch>
        </p:blipFill>
        <p:spPr>
          <a:xfrm>
            <a:off x="290269" y="5733553"/>
            <a:ext cx="2457450" cy="990600"/>
          </a:xfrm>
          <a:prstGeom prst="rect">
            <a:avLst/>
          </a:prstGeom>
        </p:spPr>
      </p:pic>
    </p:spTree>
    <p:extLst>
      <p:ext uri="{BB962C8B-B14F-4D97-AF65-F5344CB8AC3E}">
        <p14:creationId xmlns:p14="http://schemas.microsoft.com/office/powerpoint/2010/main" val="318753305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smtClean="0"/>
              <a:pPr>
                <a:spcAft>
                  <a:spcPts val="600"/>
                </a:spcAft>
              </a:pPr>
              <a:t>3</a:t>
            </a:fld>
            <a:endParaRPr lang="en-US"/>
          </a:p>
        </p:txBody>
      </p:sp>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839788" y="252836"/>
            <a:ext cx="4662516" cy="1234058"/>
          </a:xfrm>
        </p:spPr>
        <p:txBody>
          <a:bodyPr anchor="b">
            <a:normAutofit fontScale="90000"/>
          </a:bodyPr>
          <a:lstStyle/>
          <a:p>
            <a:r>
              <a:rPr lang="en-US" sz="3600" b="1" dirty="0"/>
              <a:t>KNOW WHERE YOUR MONEY GOES</a:t>
            </a:r>
            <a:br>
              <a:rPr lang="en-US" dirty="0"/>
            </a:br>
            <a:endParaRPr lang="en-US" dirty="0"/>
          </a:p>
        </p:txBody>
      </p:sp>
      <p:sp>
        <p:nvSpPr>
          <p:cNvPr id="3" name="Content Placeholder 2">
            <a:extLst>
              <a:ext uri="{FF2B5EF4-FFF2-40B4-BE49-F238E27FC236}">
                <a16:creationId xmlns:a16="http://schemas.microsoft.com/office/drawing/2014/main" id="{552A9C73-06ED-419B-81B5-491CBFC22330}"/>
              </a:ext>
            </a:extLst>
          </p:cNvPr>
          <p:cNvSpPr>
            <a:spLocks noGrp="1"/>
          </p:cNvSpPr>
          <p:nvPr>
            <p:ph type="body" sz="half" idx="2"/>
          </p:nvPr>
        </p:nvSpPr>
        <p:spPr>
          <a:xfrm>
            <a:off x="839788" y="1073426"/>
            <a:ext cx="4853346" cy="4980051"/>
          </a:xfrm>
        </p:spPr>
        <p:txBody>
          <a:bodyPr>
            <a:normAutofit lnSpcReduction="10000"/>
          </a:bodyPr>
          <a:lstStyle/>
          <a:p>
            <a:pPr marL="0" indent="0">
              <a:buNone/>
            </a:pPr>
            <a:r>
              <a:rPr lang="en-US" sz="1300" dirty="0"/>
              <a:t>48% of Generation Xers say they are living paycheck to paycheck, and only 53% have three months worth of salary stashed away for emergency purposes, according to a Met Life survey.</a:t>
            </a:r>
          </a:p>
          <a:p>
            <a:pPr marL="0" indent="0">
              <a:buNone/>
            </a:pPr>
            <a:r>
              <a:rPr lang="en-US" sz="1300" dirty="0"/>
              <a:t>55% feel significantly behind in their retirement savings timeline. </a:t>
            </a:r>
          </a:p>
          <a:p>
            <a:r>
              <a:rPr lang="en-US" sz="1300" dirty="0">
                <a:solidFill>
                  <a:srgbClr val="111111"/>
                </a:solidFill>
              </a:rPr>
              <a:t>Of this surveyed group, the biggest sources of long-term financial concern are the ability to afford the cost of healthcare in retirement, outliving retirement savings, and the ability to rely on Social Security and Medicare.</a:t>
            </a:r>
          </a:p>
          <a:p>
            <a:r>
              <a:rPr lang="en-US" sz="1300" dirty="0"/>
              <a:t>When it comes to debt, Americans who belong to Gen X are carrying the most.</a:t>
            </a:r>
          </a:p>
          <a:p>
            <a:r>
              <a:rPr lang="en-US" sz="1300" dirty="0"/>
              <a:t>On average, Gen Xers (ages 39 to 54) have racked up $36,000 in personal debt, excluding home mortgages, according to </a:t>
            </a:r>
            <a:r>
              <a:rPr lang="en-US" sz="1300" dirty="0">
                <a:hlinkClick r:id="rId3">
                  <a:extLst>
                    <a:ext uri="{A12FA001-AC4F-418D-AE19-62706E023703}">
                      <ahyp:hlinkClr xmlns:ahyp="http://schemas.microsoft.com/office/drawing/2018/hyperlinkcolor" val="tx"/>
                    </a:ext>
                  </a:extLst>
                </a:hlinkClick>
              </a:rPr>
              <a:t>Northwestern </a:t>
            </a:r>
            <a:r>
              <a:rPr lang="en-US" sz="1300" dirty="0" err="1">
                <a:hlinkClick r:id="rId3">
                  <a:extLst>
                    <a:ext uri="{A12FA001-AC4F-418D-AE19-62706E023703}">
                      <ahyp:hlinkClr xmlns:ahyp="http://schemas.microsoft.com/office/drawing/2018/hyperlinkcolor" val="tx"/>
                    </a:ext>
                  </a:extLst>
                </a:hlinkClick>
              </a:rPr>
              <a:t>Mutual’s</a:t>
            </a:r>
            <a:r>
              <a:rPr lang="en-US" sz="1300" dirty="0">
                <a:hlinkClick r:id="rId3">
                  <a:extLst>
                    <a:ext uri="{A12FA001-AC4F-418D-AE19-62706E023703}">
                      <ahyp:hlinkClr xmlns:ahyp="http://schemas.microsoft.com/office/drawing/2018/hyperlinkcolor" val="tx"/>
                    </a:ext>
                  </a:extLst>
                </a:hlinkClick>
              </a:rPr>
              <a:t> 2019 Planning &amp; Progress Study</a:t>
            </a:r>
            <a:r>
              <a:rPr lang="en-US" sz="1300" dirty="0"/>
              <a:t>. The findings are based on a survey conducted by The Harris Poll of over 2,000 U.S. adults.</a:t>
            </a:r>
          </a:p>
          <a:p>
            <a:r>
              <a:rPr lang="en-US" sz="1400" dirty="0">
                <a:solidFill>
                  <a:srgbClr val="111111"/>
                </a:solidFill>
              </a:rPr>
              <a:t>According to a </a:t>
            </a:r>
            <a:r>
              <a:rPr lang="en-US" sz="1400" dirty="0">
                <a:solidFill>
                  <a:srgbClr val="185F7D"/>
                </a:solidFill>
                <a:hlinkClick r:id="rId4">
                  <a:extLst>
                    <a:ext uri="{A12FA001-AC4F-418D-AE19-62706E023703}">
                      <ahyp:hlinkClr xmlns:ahyp="http://schemas.microsoft.com/office/drawing/2018/hyperlinkcolor" val="tx"/>
                    </a:ext>
                  </a:extLst>
                </a:hlinkClick>
              </a:rPr>
              <a:t>study from the Consumer Bankruptcy Project</a:t>
            </a:r>
            <a:r>
              <a:rPr lang="en-US" sz="1400" dirty="0">
                <a:solidFill>
                  <a:srgbClr val="111111"/>
                </a:solidFill>
              </a:rPr>
              <a:t>: Since 1991, the rate of </a:t>
            </a:r>
            <a:r>
              <a:rPr lang="en-US" sz="1400" dirty="0">
                <a:solidFill>
                  <a:srgbClr val="185F7D"/>
                </a:solidFill>
                <a:hlinkClick r:id="rId5">
                  <a:extLst>
                    <a:ext uri="{A12FA001-AC4F-418D-AE19-62706E023703}">
                      <ahyp:hlinkClr xmlns:ahyp="http://schemas.microsoft.com/office/drawing/2018/hyperlinkcolor" val="tx"/>
                    </a:ext>
                  </a:extLst>
                </a:hlinkClick>
              </a:rPr>
              <a:t>people 65 and older filing for bankruptcy has tripled</a:t>
            </a:r>
            <a:r>
              <a:rPr lang="en-US" sz="1400" dirty="0">
                <a:solidFill>
                  <a:srgbClr val="111111"/>
                </a:solidFill>
              </a:rPr>
              <a:t>. </a:t>
            </a:r>
          </a:p>
          <a:p>
            <a:r>
              <a:rPr lang="en-US" sz="1300" dirty="0"/>
              <a:t>According to the Stanford Center of Longevity, </a:t>
            </a:r>
            <a:r>
              <a:rPr lang="en-US" sz="1400" dirty="0">
                <a:solidFill>
                  <a:srgbClr val="000000"/>
                </a:solidFill>
              </a:rPr>
              <a:t>nearly one-third of baby boomers had no money saved in retirement plans in 2014, when they were on average 58 years old, according to the researchers.</a:t>
            </a:r>
            <a:endParaRPr lang="en-US" sz="1300" dirty="0"/>
          </a:p>
          <a:p>
            <a:pPr marL="0" indent="0">
              <a:buNone/>
            </a:pPr>
            <a:r>
              <a:rPr lang="en-US" sz="1300" b="1" dirty="0"/>
              <a:t>Use our cash flow template.  Available upon request via phone call or email. </a:t>
            </a:r>
          </a:p>
          <a:p>
            <a:pPr marL="0" indent="0">
              <a:buNone/>
            </a:pPr>
            <a:endParaRPr lang="en-US" sz="1200" dirty="0"/>
          </a:p>
        </p:txBody>
      </p:sp>
      <p:pic>
        <p:nvPicPr>
          <p:cNvPr id="7" name="Picture Placeholder 6">
            <a:extLst>
              <a:ext uri="{FF2B5EF4-FFF2-40B4-BE49-F238E27FC236}">
                <a16:creationId xmlns:a16="http://schemas.microsoft.com/office/drawing/2014/main" id="{A241642C-CB49-4AA1-9EAD-3BCEA280B5B6}"/>
              </a:ext>
            </a:extLst>
          </p:cNvPr>
          <p:cNvPicPr>
            <a:picLocks noGrp="1" noChangeAspect="1"/>
          </p:cNvPicPr>
          <p:nvPr>
            <p:ph idx="1"/>
          </p:nvPr>
        </p:nvPicPr>
        <p:blipFill rotWithShape="1">
          <a:blip r:embed="rId6"/>
          <a:stretch/>
        </p:blipFill>
        <p:spPr>
          <a:xfrm>
            <a:off x="6202315" y="457201"/>
            <a:ext cx="4133945" cy="5403850"/>
          </a:xfrm>
          <a:noFill/>
        </p:spPr>
      </p:pic>
      <p:sp>
        <p:nvSpPr>
          <p:cNvPr id="9" name="Rectangle 8">
            <a:extLst>
              <a:ext uri="{FF2B5EF4-FFF2-40B4-BE49-F238E27FC236}">
                <a16:creationId xmlns:a16="http://schemas.microsoft.com/office/drawing/2014/main" id="{A3A83E19-9B21-4016-A6F7-05163BFD559B}"/>
              </a:ext>
            </a:extLst>
          </p:cNvPr>
          <p:cNvSpPr/>
          <p:nvPr/>
        </p:nvSpPr>
        <p:spPr>
          <a:xfrm>
            <a:off x="187618" y="6027089"/>
            <a:ext cx="2618288" cy="830911"/>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31F0930-D729-4A34-8CC8-47060B9805CC}"/>
              </a:ext>
            </a:extLst>
          </p:cNvPr>
          <p:cNvPicPr>
            <a:picLocks noChangeAspect="1"/>
          </p:cNvPicPr>
          <p:nvPr/>
        </p:nvPicPr>
        <p:blipFill>
          <a:blip r:embed="rId7"/>
          <a:stretch>
            <a:fillRect/>
          </a:stretch>
        </p:blipFill>
        <p:spPr>
          <a:xfrm>
            <a:off x="403291" y="6041614"/>
            <a:ext cx="1989228" cy="801859"/>
          </a:xfrm>
          <a:prstGeom prst="rect">
            <a:avLst/>
          </a:prstGeom>
        </p:spPr>
      </p:pic>
    </p:spTree>
    <p:extLst>
      <p:ext uri="{BB962C8B-B14F-4D97-AF65-F5344CB8AC3E}">
        <p14:creationId xmlns:p14="http://schemas.microsoft.com/office/powerpoint/2010/main" val="43356135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p:txBody>
          <a:bodyPr/>
          <a:lstStyle/>
          <a:p>
            <a:r>
              <a:rPr lang="en-US" dirty="0"/>
              <a:t>Track your progress year to year</a:t>
            </a:r>
            <a:br>
              <a:rPr lang="en-US" dirty="0"/>
            </a:br>
            <a:endParaRPr lang="en-US"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15938" y="1563232"/>
            <a:ext cx="4151027" cy="4351338"/>
          </a:xfrm>
        </p:spPr>
        <p:txBody>
          <a:bodyPr/>
          <a:lstStyle/>
          <a:p>
            <a:pPr marL="0" indent="0">
              <a:buNone/>
            </a:pPr>
            <a:r>
              <a:rPr lang="en-US" sz="1600" dirty="0"/>
              <a:t>Your net worth can be a great tool in gauging your overall financial progress from year to year.</a:t>
            </a:r>
          </a:p>
          <a:p>
            <a:pPr marL="0" indent="0">
              <a:buNone/>
            </a:pPr>
            <a:r>
              <a:rPr lang="en-US" sz="1600" dirty="0"/>
              <a:t>Your net worth is the figure you get when you add up everything you own (value of your home to the cash in your bank account) and then subtract all your debts (this may include a mortgage, car or student loans and credit card balances).</a:t>
            </a:r>
          </a:p>
          <a:p>
            <a:pPr marL="0" indent="0">
              <a:buNone/>
            </a:pPr>
            <a:r>
              <a:rPr lang="en-US" sz="1600" dirty="0"/>
              <a:t>Essentially, it is what you would have left if you sold everything you owned and paid off all of your debts. </a:t>
            </a:r>
          </a:p>
          <a:p>
            <a:pPr marL="0" indent="0">
              <a:buNone/>
            </a:pPr>
            <a:r>
              <a:rPr lang="en-US" sz="1600" dirty="0"/>
              <a:t>To learn more </a:t>
            </a:r>
            <a:r>
              <a:rPr lang="en-US" sz="1600" dirty="0">
                <a:hlinkClick r:id="rId3"/>
              </a:rPr>
              <a:t>CLICK HERE</a:t>
            </a:r>
            <a:endParaRPr lang="en-US" sz="1600" dirty="0"/>
          </a:p>
          <a:p>
            <a:pPr marL="0" indent="0">
              <a:buNone/>
            </a:pPr>
            <a:endParaRPr lang="en-US" sz="1600" b="1" dirty="0"/>
          </a:p>
          <a:p>
            <a:pPr marL="0" indent="0">
              <a:buNone/>
            </a:pPr>
            <a:endParaRPr lang="en-US" sz="1600" b="1" dirty="0"/>
          </a:p>
          <a:p>
            <a:pPr marL="0" indent="0">
              <a:buNone/>
            </a:pPr>
            <a:r>
              <a:rPr lang="en-US" sz="1600" b="1" dirty="0"/>
              <a:t>Use our net worth template. Available upon request via phone call or email. </a:t>
            </a:r>
          </a:p>
          <a:p>
            <a:pPr marL="0" indent="0">
              <a:buNone/>
            </a:pPr>
            <a:endParaRPr lang="en-US" sz="1800" dirty="0"/>
          </a:p>
          <a:p>
            <a:pPr marL="0" indent="0">
              <a:buNone/>
            </a:pPr>
            <a:endParaRPr lang="en-US" sz="1800" dirty="0"/>
          </a:p>
          <a:p>
            <a:pPr marL="0" indent="0">
              <a:buNone/>
            </a:pPr>
            <a:endParaRPr lang="en-US" sz="1800" dirty="0"/>
          </a:p>
        </p:txBody>
      </p:sp>
      <p:pic>
        <p:nvPicPr>
          <p:cNvPr id="7" name="Picture Placeholder 6">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4"/>
          <a:srcRect/>
          <a:stretch/>
        </p:blipFill>
        <p:spPr>
          <a:xfrm>
            <a:off x="5775148" y="1046595"/>
            <a:ext cx="4556789" cy="4768730"/>
          </a:xfrm>
        </p:spPr>
      </p:pic>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US" smtClean="0"/>
              <a:pPr/>
              <a:t>4</a:t>
            </a:fld>
            <a:endParaRPr lang="en-US" dirty="0"/>
          </a:p>
        </p:txBody>
      </p:sp>
      <p:sp>
        <p:nvSpPr>
          <p:cNvPr id="8" name="Rectangle 7">
            <a:extLst>
              <a:ext uri="{FF2B5EF4-FFF2-40B4-BE49-F238E27FC236}">
                <a16:creationId xmlns:a16="http://schemas.microsoft.com/office/drawing/2014/main" id="{E5FE245C-9060-45C7-88A6-A3672361A3C4}"/>
              </a:ext>
            </a:extLst>
          </p:cNvPr>
          <p:cNvSpPr/>
          <p:nvPr/>
        </p:nvSpPr>
        <p:spPr>
          <a:xfrm>
            <a:off x="285341" y="6070244"/>
            <a:ext cx="2585080" cy="787756"/>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E860E69-1110-40BA-A933-9B6BF99DA584}"/>
              </a:ext>
            </a:extLst>
          </p:cNvPr>
          <p:cNvPicPr>
            <a:picLocks noChangeAspect="1"/>
          </p:cNvPicPr>
          <p:nvPr/>
        </p:nvPicPr>
        <p:blipFill>
          <a:blip r:embed="rId5"/>
          <a:stretch>
            <a:fillRect/>
          </a:stretch>
        </p:blipFill>
        <p:spPr>
          <a:xfrm>
            <a:off x="467725" y="6070711"/>
            <a:ext cx="1989228" cy="801859"/>
          </a:xfrm>
          <a:prstGeom prst="rect">
            <a:avLst/>
          </a:prstGeom>
        </p:spPr>
      </p:pic>
    </p:spTree>
    <p:extLst>
      <p:ext uri="{BB962C8B-B14F-4D97-AF65-F5344CB8AC3E}">
        <p14:creationId xmlns:p14="http://schemas.microsoft.com/office/powerpoint/2010/main" val="96173016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C2D9-0850-4620-BE32-11F44A927662}"/>
              </a:ext>
            </a:extLst>
          </p:cNvPr>
          <p:cNvSpPr>
            <a:spLocks noGrp="1"/>
          </p:cNvSpPr>
          <p:nvPr>
            <p:ph type="title"/>
          </p:nvPr>
        </p:nvSpPr>
        <p:spPr/>
        <p:txBody>
          <a:bodyPr/>
          <a:lstStyle/>
          <a:p>
            <a:r>
              <a:rPr lang="en-US" dirty="0"/>
              <a:t>Financial goals &amp; Milestones to aim for</a:t>
            </a:r>
          </a:p>
        </p:txBody>
      </p:sp>
      <p:sp>
        <p:nvSpPr>
          <p:cNvPr id="5" name="Content Placeholder 4">
            <a:extLst>
              <a:ext uri="{FF2B5EF4-FFF2-40B4-BE49-F238E27FC236}">
                <a16:creationId xmlns:a16="http://schemas.microsoft.com/office/drawing/2014/main" id="{93A6F33C-3AFE-474E-AC15-C00F368C3C6A}"/>
              </a:ext>
            </a:extLst>
          </p:cNvPr>
          <p:cNvSpPr>
            <a:spLocks noGrp="1"/>
          </p:cNvSpPr>
          <p:nvPr>
            <p:ph idx="15"/>
          </p:nvPr>
        </p:nvSpPr>
        <p:spPr/>
        <p:txBody>
          <a:bodyPr/>
          <a:lstStyle/>
          <a:p>
            <a:r>
              <a:rPr lang="en-US" dirty="0"/>
              <a:t>forties</a:t>
            </a:r>
          </a:p>
        </p:txBody>
      </p:sp>
      <p:pic>
        <p:nvPicPr>
          <p:cNvPr id="29" name="Picture Placeholder 28" descr="Pencil">
            <a:extLst>
              <a:ext uri="{FF2B5EF4-FFF2-40B4-BE49-F238E27FC236}">
                <a16:creationId xmlns:a16="http://schemas.microsoft.com/office/drawing/2014/main" id="{F0E35123-11A3-CD40-A44F-8A81B9105639}"/>
              </a:ext>
            </a:extLst>
          </p:cNvPr>
          <p:cNvPicPr>
            <a:picLocks noGrp="1" noChangeAspect="1"/>
          </p:cNvPicPr>
          <p:nvPr>
            <p:ph type="pic" sz="quarter" idx="2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sp>
        <p:nvSpPr>
          <p:cNvPr id="3" name="Content Placeholder 2">
            <a:extLst>
              <a:ext uri="{FF2B5EF4-FFF2-40B4-BE49-F238E27FC236}">
                <a16:creationId xmlns:a16="http://schemas.microsoft.com/office/drawing/2014/main" id="{65015163-D5FD-4849-978B-77883FAF7928}"/>
              </a:ext>
            </a:extLst>
          </p:cNvPr>
          <p:cNvSpPr>
            <a:spLocks noGrp="1"/>
          </p:cNvSpPr>
          <p:nvPr>
            <p:ph idx="1"/>
          </p:nvPr>
        </p:nvSpPr>
        <p:spPr>
          <a:xfrm>
            <a:off x="646698" y="2648264"/>
            <a:ext cx="4704272" cy="3432105"/>
          </a:xfrm>
        </p:spPr>
        <p:txBody>
          <a:bodyPr/>
          <a:lstStyle/>
          <a:p>
            <a:pPr algn="l"/>
            <a:r>
              <a:rPr lang="en-US" sz="1400" dirty="0"/>
              <a:t>•Ensure you have eliminated all non-mortgage consumer debt.  </a:t>
            </a:r>
          </a:p>
          <a:p>
            <a:pPr algn="l"/>
            <a:r>
              <a:rPr lang="en-US" sz="1400" dirty="0"/>
              <a:t>•Have a plan for your kid’s college (perhaps open a 529 plan and make monthly automatic contributions).  However, prioritize retirement savings first.  Rule of thumb: multiply your child’s age by 2,000 and this is the amount you should have saved by now (assumes 4-year public college and covering half of the cost).</a:t>
            </a:r>
          </a:p>
          <a:p>
            <a:pPr algn="l"/>
            <a:r>
              <a:rPr lang="en-US" sz="1400" dirty="0"/>
              <a:t>•Continue saving.  Contribute 10-15% of your annual salary to your retirement accounts – 401(k), 403(b), IRAs.  </a:t>
            </a:r>
          </a:p>
          <a:p>
            <a:pPr algn="l"/>
            <a:r>
              <a:rPr lang="en-US" sz="1400" dirty="0"/>
              <a:t>•Have at least 2X – 3X your annual income in retirement savings.</a:t>
            </a:r>
          </a:p>
          <a:p>
            <a:pPr algn="l"/>
            <a:r>
              <a:rPr lang="en-US" sz="1400" dirty="0"/>
              <a:t>•Consider the benefits of opening a ROTH IRA.</a:t>
            </a:r>
          </a:p>
          <a:p>
            <a:pPr algn="l"/>
            <a:r>
              <a:rPr lang="en-US" sz="1400" dirty="0"/>
              <a:t>•Consider opening a taxable investment account that can be used in the early retirement years as your tax-deferred account.</a:t>
            </a:r>
          </a:p>
          <a:p>
            <a:pPr algn="l"/>
            <a:r>
              <a:rPr lang="en-US" sz="1400" dirty="0"/>
              <a:t>•Avoid lifestyle inflation.</a:t>
            </a:r>
          </a:p>
          <a:p>
            <a:pPr algn="l"/>
            <a:endParaRPr lang="en-US" sz="1400" dirty="0"/>
          </a:p>
        </p:txBody>
      </p:sp>
      <p:pic>
        <p:nvPicPr>
          <p:cNvPr id="31" name="Picture Placeholder 30" descr="Laptop">
            <a:extLst>
              <a:ext uri="{FF2B5EF4-FFF2-40B4-BE49-F238E27FC236}">
                <a16:creationId xmlns:a16="http://schemas.microsoft.com/office/drawing/2014/main" id="{6BF407E9-98AE-2B40-90E3-1B14FC14FDB8}"/>
              </a:ext>
            </a:extLst>
          </p:cNvPr>
          <p:cNvPicPr>
            <a:picLocks noGrp="1" noChangeAspect="1"/>
          </p:cNvPicPr>
          <p:nvPr>
            <p:ph type="pic" sz="quarter" idx="22"/>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sp>
        <p:nvSpPr>
          <p:cNvPr id="9" name="Content Placeholder 8">
            <a:extLst>
              <a:ext uri="{FF2B5EF4-FFF2-40B4-BE49-F238E27FC236}">
                <a16:creationId xmlns:a16="http://schemas.microsoft.com/office/drawing/2014/main" id="{A1EE8A19-6968-4C81-B180-20FEF61ADEE1}"/>
              </a:ext>
            </a:extLst>
          </p:cNvPr>
          <p:cNvSpPr>
            <a:spLocks noGrp="1"/>
          </p:cNvSpPr>
          <p:nvPr>
            <p:ph idx="20"/>
          </p:nvPr>
        </p:nvSpPr>
        <p:spPr/>
        <p:txBody>
          <a:bodyPr/>
          <a:lstStyle/>
          <a:p>
            <a:r>
              <a:rPr lang="en-US" dirty="0"/>
              <a:t>Other Helpful Resources</a:t>
            </a:r>
          </a:p>
        </p:txBody>
      </p:sp>
      <p:sp>
        <p:nvSpPr>
          <p:cNvPr id="4" name="Slide Number Placeholder 3">
            <a:extLst>
              <a:ext uri="{FF2B5EF4-FFF2-40B4-BE49-F238E27FC236}">
                <a16:creationId xmlns:a16="http://schemas.microsoft.com/office/drawing/2014/main" id="{CA1C0347-C2C9-46A2-B7A6-9653B525F7DD}"/>
              </a:ext>
            </a:extLst>
          </p:cNvPr>
          <p:cNvSpPr>
            <a:spLocks noGrp="1"/>
          </p:cNvSpPr>
          <p:nvPr>
            <p:ph type="sldNum" sz="quarter" idx="12"/>
          </p:nvPr>
        </p:nvSpPr>
        <p:spPr/>
        <p:txBody>
          <a:bodyPr/>
          <a:lstStyle/>
          <a:p>
            <a:fld id="{9EC71654-96A5-4280-94F3-931C61A9F92C}" type="slidenum">
              <a:rPr lang="en-US" smtClean="0"/>
              <a:pPr/>
              <a:t>5</a:t>
            </a:fld>
            <a:endParaRPr lang="en-US" dirty="0"/>
          </a:p>
        </p:txBody>
      </p:sp>
      <p:sp>
        <p:nvSpPr>
          <p:cNvPr id="12" name="TextBox 11">
            <a:extLst>
              <a:ext uri="{FF2B5EF4-FFF2-40B4-BE49-F238E27FC236}">
                <a16:creationId xmlns:a16="http://schemas.microsoft.com/office/drawing/2014/main" id="{6C984E64-66BB-4155-8EC6-03952B3DB961}"/>
              </a:ext>
            </a:extLst>
          </p:cNvPr>
          <p:cNvSpPr txBox="1"/>
          <p:nvPr/>
        </p:nvSpPr>
        <p:spPr>
          <a:xfrm>
            <a:off x="7089142" y="5340273"/>
            <a:ext cx="4704273" cy="1692771"/>
          </a:xfrm>
          <a:prstGeom prst="rect">
            <a:avLst/>
          </a:prstGeom>
          <a:noFill/>
        </p:spPr>
        <p:txBody>
          <a:bodyPr wrap="square" rtlCol="0">
            <a:spAutoFit/>
          </a:bodyPr>
          <a:lstStyle/>
          <a:p>
            <a:endParaRPr lang="en-US" sz="1200" dirty="0">
              <a:hlinkClick r:id="rId7"/>
            </a:endParaRPr>
          </a:p>
          <a:p>
            <a:endParaRPr lang="en-US" sz="1200" dirty="0">
              <a:hlinkClick r:id="rId7"/>
            </a:endParaRPr>
          </a:p>
          <a:p>
            <a:r>
              <a:rPr lang="en-US" sz="1400" dirty="0">
                <a:hlinkClick r:id="rId8"/>
              </a:rPr>
              <a:t>Financial Calculators</a:t>
            </a:r>
            <a:endParaRPr lang="en-US" sz="1400" dirty="0">
              <a:hlinkClick r:id="rId7"/>
            </a:endParaRPr>
          </a:p>
          <a:p>
            <a:endParaRPr lang="en-US" sz="1200" dirty="0"/>
          </a:p>
          <a:p>
            <a:r>
              <a:rPr lang="en-US" sz="1400" dirty="0">
                <a:hlinkClick r:id="rId9"/>
              </a:rPr>
              <a:t>Recommended Reading</a:t>
            </a:r>
            <a:endParaRPr lang="en-US" sz="1400" dirty="0">
              <a:hlinkClick r:id="rId10"/>
            </a:endParaRPr>
          </a:p>
          <a:p>
            <a:endParaRPr lang="en-US" sz="1200" dirty="0"/>
          </a:p>
          <a:p>
            <a:r>
              <a:rPr lang="en-US" sz="1400" dirty="0">
                <a:hlinkClick r:id="rId11"/>
              </a:rPr>
              <a:t>Web Resources</a:t>
            </a:r>
            <a:endParaRPr lang="en-US" sz="1400" dirty="0"/>
          </a:p>
          <a:p>
            <a:endParaRPr lang="en-US" sz="1400" dirty="0"/>
          </a:p>
        </p:txBody>
      </p:sp>
      <p:sp>
        <p:nvSpPr>
          <p:cNvPr id="13" name="Rectangle 12">
            <a:extLst>
              <a:ext uri="{FF2B5EF4-FFF2-40B4-BE49-F238E27FC236}">
                <a16:creationId xmlns:a16="http://schemas.microsoft.com/office/drawing/2014/main" id="{C65502B4-837C-4404-8350-A47570278BD3}"/>
              </a:ext>
            </a:extLst>
          </p:cNvPr>
          <p:cNvSpPr/>
          <p:nvPr/>
        </p:nvSpPr>
        <p:spPr>
          <a:xfrm>
            <a:off x="398585" y="6135078"/>
            <a:ext cx="1844430" cy="643278"/>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sign&#10;&#10;Description automatically generated">
            <a:extLst>
              <a:ext uri="{FF2B5EF4-FFF2-40B4-BE49-F238E27FC236}">
                <a16:creationId xmlns:a16="http://schemas.microsoft.com/office/drawing/2014/main" id="{51438962-ADC5-4E67-9D3E-9EC1FF2C239A}"/>
              </a:ext>
            </a:extLst>
          </p:cNvPr>
          <p:cNvPicPr>
            <a:picLocks noChangeAspect="1"/>
          </p:cNvPicPr>
          <p:nvPr/>
        </p:nvPicPr>
        <p:blipFill>
          <a:blip r:embed="rId12"/>
          <a:stretch>
            <a:fillRect/>
          </a:stretch>
        </p:blipFill>
        <p:spPr>
          <a:xfrm>
            <a:off x="515938" y="6166387"/>
            <a:ext cx="1518155" cy="611969"/>
          </a:xfrm>
          <a:prstGeom prst="rect">
            <a:avLst/>
          </a:prstGeom>
        </p:spPr>
      </p:pic>
      <p:pic>
        <p:nvPicPr>
          <p:cNvPr id="6" name="Picture 5">
            <a:extLst>
              <a:ext uri="{FF2B5EF4-FFF2-40B4-BE49-F238E27FC236}">
                <a16:creationId xmlns:a16="http://schemas.microsoft.com/office/drawing/2014/main" id="{1D5C3A86-0FF5-4ADC-974C-AA6538C0F051}"/>
              </a:ext>
            </a:extLst>
          </p:cNvPr>
          <p:cNvPicPr>
            <a:picLocks noChangeAspect="1"/>
          </p:cNvPicPr>
          <p:nvPr/>
        </p:nvPicPr>
        <p:blipFill>
          <a:blip r:embed="rId13"/>
          <a:stretch>
            <a:fillRect/>
          </a:stretch>
        </p:blipFill>
        <p:spPr>
          <a:xfrm>
            <a:off x="7877366" y="2021463"/>
            <a:ext cx="2975106" cy="2030144"/>
          </a:xfrm>
          <a:prstGeom prst="rect">
            <a:avLst/>
          </a:prstGeom>
        </p:spPr>
      </p:pic>
    </p:spTree>
    <p:extLst>
      <p:ext uri="{BB962C8B-B14F-4D97-AF65-F5344CB8AC3E}">
        <p14:creationId xmlns:p14="http://schemas.microsoft.com/office/powerpoint/2010/main" val="227067904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C2D9-0850-4620-BE32-11F44A927662}"/>
              </a:ext>
            </a:extLst>
          </p:cNvPr>
          <p:cNvSpPr>
            <a:spLocks noGrp="1"/>
          </p:cNvSpPr>
          <p:nvPr>
            <p:ph type="title"/>
          </p:nvPr>
        </p:nvSpPr>
        <p:spPr/>
        <p:txBody>
          <a:bodyPr/>
          <a:lstStyle/>
          <a:p>
            <a:r>
              <a:rPr lang="en-US" dirty="0"/>
              <a:t>Financial goals &amp; Milestones to aim for</a:t>
            </a:r>
          </a:p>
        </p:txBody>
      </p:sp>
      <p:sp>
        <p:nvSpPr>
          <p:cNvPr id="5" name="Content Placeholder 4">
            <a:extLst>
              <a:ext uri="{FF2B5EF4-FFF2-40B4-BE49-F238E27FC236}">
                <a16:creationId xmlns:a16="http://schemas.microsoft.com/office/drawing/2014/main" id="{93A6F33C-3AFE-474E-AC15-C00F368C3C6A}"/>
              </a:ext>
            </a:extLst>
          </p:cNvPr>
          <p:cNvSpPr>
            <a:spLocks noGrp="1"/>
          </p:cNvSpPr>
          <p:nvPr>
            <p:ph idx="15"/>
          </p:nvPr>
        </p:nvSpPr>
        <p:spPr/>
        <p:txBody>
          <a:bodyPr/>
          <a:lstStyle/>
          <a:p>
            <a:r>
              <a:rPr lang="en-US" dirty="0"/>
              <a:t>fifties</a:t>
            </a:r>
          </a:p>
        </p:txBody>
      </p:sp>
      <p:pic>
        <p:nvPicPr>
          <p:cNvPr id="29" name="Picture Placeholder 28" descr="Pencil">
            <a:extLst>
              <a:ext uri="{FF2B5EF4-FFF2-40B4-BE49-F238E27FC236}">
                <a16:creationId xmlns:a16="http://schemas.microsoft.com/office/drawing/2014/main" id="{F0E35123-11A3-CD40-A44F-8A81B9105639}"/>
              </a:ext>
            </a:extLst>
          </p:cNvPr>
          <p:cNvPicPr>
            <a:picLocks noGrp="1" noChangeAspect="1"/>
          </p:cNvPicPr>
          <p:nvPr>
            <p:ph type="pic" sz="quarter" idx="2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sp>
        <p:nvSpPr>
          <p:cNvPr id="3" name="Content Placeholder 2">
            <a:extLst>
              <a:ext uri="{FF2B5EF4-FFF2-40B4-BE49-F238E27FC236}">
                <a16:creationId xmlns:a16="http://schemas.microsoft.com/office/drawing/2014/main" id="{65015163-D5FD-4849-978B-77883FAF7928}"/>
              </a:ext>
            </a:extLst>
          </p:cNvPr>
          <p:cNvSpPr>
            <a:spLocks noGrp="1"/>
          </p:cNvSpPr>
          <p:nvPr>
            <p:ph idx="1"/>
          </p:nvPr>
        </p:nvSpPr>
        <p:spPr>
          <a:xfrm>
            <a:off x="226647" y="2610338"/>
            <a:ext cx="5806830" cy="3344986"/>
          </a:xfrm>
        </p:spPr>
        <p:txBody>
          <a:bodyPr/>
          <a:lstStyle/>
          <a:p>
            <a:pPr algn="l"/>
            <a:r>
              <a:rPr lang="en-US" dirty="0"/>
              <a:t>•</a:t>
            </a:r>
            <a:r>
              <a:rPr lang="en-US" sz="1400" dirty="0"/>
              <a:t>Ensure you have eliminated all student loan debt.</a:t>
            </a:r>
          </a:p>
          <a:p>
            <a:pPr algn="l"/>
            <a:r>
              <a:rPr lang="en-US" sz="1400" dirty="0"/>
              <a:t>•Review your life insurance options, and if you haven’t yet, consider purchasing some. This is a time in your life when you typically have a family to support, college obligations coming up or already in the mix and significant debts to cover.  Also consider long-term care policy options. </a:t>
            </a:r>
          </a:p>
          <a:p>
            <a:pPr algn="l"/>
            <a:r>
              <a:rPr lang="en-US" sz="1400" dirty="0"/>
              <a:t>•Have an estate plan in place. At the minimum, have a legally executed will and power of attorney. If you have a high-net-worth estate, consider discussing estate planning strategies such as trusts.</a:t>
            </a:r>
          </a:p>
          <a:p>
            <a:pPr algn="l"/>
            <a:r>
              <a:rPr lang="en-US" dirty="0"/>
              <a:t>•</a:t>
            </a:r>
            <a:r>
              <a:rPr lang="en-US" sz="1400" dirty="0"/>
              <a:t>Make sure you are maxing out your retirement contributions. Take advantage of catch-up contributions. You can contribute $6,500 more for 401(k)s for 2020 if you are 50 or older.  Individual retirement contributions stay the same at $6,000 with a $1,000 catch-up limit for those 50 or older. </a:t>
            </a:r>
          </a:p>
          <a:p>
            <a:pPr algn="l"/>
            <a:r>
              <a:rPr lang="en-US" sz="1400" dirty="0"/>
              <a:t>•Rid yourself of debt (credit cards, auto loans, other installment loans, in addition to mortgage debt). Being debt-free will lower your cost of living during retirement. Consider downsizing.</a:t>
            </a:r>
          </a:p>
          <a:p>
            <a:pPr algn="l"/>
            <a:endParaRPr lang="en-US" sz="1400" dirty="0"/>
          </a:p>
        </p:txBody>
      </p:sp>
      <p:sp>
        <p:nvSpPr>
          <p:cNvPr id="8" name="Content Placeholder 7">
            <a:extLst>
              <a:ext uri="{FF2B5EF4-FFF2-40B4-BE49-F238E27FC236}">
                <a16:creationId xmlns:a16="http://schemas.microsoft.com/office/drawing/2014/main" id="{C8438480-8B6F-44E5-A602-6240C1B85FB3}"/>
              </a:ext>
            </a:extLst>
          </p:cNvPr>
          <p:cNvSpPr>
            <a:spLocks noGrp="1"/>
          </p:cNvSpPr>
          <p:nvPr>
            <p:ph idx="19"/>
          </p:nvPr>
        </p:nvSpPr>
        <p:spPr/>
        <p:txBody>
          <a:bodyPr/>
          <a:lstStyle/>
          <a:p>
            <a:r>
              <a:rPr lang="en-US" sz="1400" dirty="0"/>
              <a:t>•A rule of thumb is to save 4X to 5X your annual salary by the time you are in your 50’s for your retirement.</a:t>
            </a:r>
          </a:p>
          <a:p>
            <a:r>
              <a:rPr lang="en-US" sz="1400" dirty="0"/>
              <a:t>•Having an emergency fund in place to cover 3-6 months of essential living expenses.</a:t>
            </a:r>
          </a:p>
          <a:p>
            <a:r>
              <a:rPr lang="en-US" sz="1400" dirty="0"/>
              <a:t> </a:t>
            </a:r>
            <a:r>
              <a:rPr lang="en-US" dirty="0"/>
              <a:t>•</a:t>
            </a:r>
            <a:r>
              <a:rPr lang="en-US" sz="1400" dirty="0"/>
              <a:t>Consider meeting with a financial advisor to determine if your planned retirement date is feasible and whether your goals, needs, wants and wishes align with your current financial situation.  Work with them to draft a retirement plan you can follow to keep you on track for achieving your retirement goals. </a:t>
            </a:r>
          </a:p>
          <a:p>
            <a:endParaRPr lang="en-US" sz="1600" dirty="0"/>
          </a:p>
        </p:txBody>
      </p:sp>
      <p:pic>
        <p:nvPicPr>
          <p:cNvPr id="31" name="Picture Placeholder 30" descr="Laptop">
            <a:extLst>
              <a:ext uri="{FF2B5EF4-FFF2-40B4-BE49-F238E27FC236}">
                <a16:creationId xmlns:a16="http://schemas.microsoft.com/office/drawing/2014/main" id="{6BF407E9-98AE-2B40-90E3-1B14FC14FDB8}"/>
              </a:ext>
            </a:extLst>
          </p:cNvPr>
          <p:cNvPicPr>
            <a:picLocks noGrp="1" noChangeAspect="1"/>
          </p:cNvPicPr>
          <p:nvPr>
            <p:ph type="pic" sz="quarter" idx="22"/>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sp>
        <p:nvSpPr>
          <p:cNvPr id="9" name="Content Placeholder 8">
            <a:extLst>
              <a:ext uri="{FF2B5EF4-FFF2-40B4-BE49-F238E27FC236}">
                <a16:creationId xmlns:a16="http://schemas.microsoft.com/office/drawing/2014/main" id="{A1EE8A19-6968-4C81-B180-20FEF61ADEE1}"/>
              </a:ext>
            </a:extLst>
          </p:cNvPr>
          <p:cNvSpPr>
            <a:spLocks noGrp="1"/>
          </p:cNvSpPr>
          <p:nvPr>
            <p:ph idx="20"/>
          </p:nvPr>
        </p:nvSpPr>
        <p:spPr/>
        <p:txBody>
          <a:bodyPr/>
          <a:lstStyle/>
          <a:p>
            <a:r>
              <a:rPr lang="en-US" dirty="0"/>
              <a:t> resources</a:t>
            </a:r>
          </a:p>
        </p:txBody>
      </p:sp>
      <p:sp>
        <p:nvSpPr>
          <p:cNvPr id="4" name="Slide Number Placeholder 3">
            <a:extLst>
              <a:ext uri="{FF2B5EF4-FFF2-40B4-BE49-F238E27FC236}">
                <a16:creationId xmlns:a16="http://schemas.microsoft.com/office/drawing/2014/main" id="{CA1C0347-C2C9-46A2-B7A6-9653B525F7DD}"/>
              </a:ext>
            </a:extLst>
          </p:cNvPr>
          <p:cNvSpPr>
            <a:spLocks noGrp="1"/>
          </p:cNvSpPr>
          <p:nvPr>
            <p:ph type="sldNum" sz="quarter" idx="12"/>
          </p:nvPr>
        </p:nvSpPr>
        <p:spPr/>
        <p:txBody>
          <a:bodyPr/>
          <a:lstStyle/>
          <a:p>
            <a:fld id="{9EC71654-96A5-4280-94F3-931C61A9F92C}" type="slidenum">
              <a:rPr lang="en-US" smtClean="0"/>
              <a:pPr/>
              <a:t>6</a:t>
            </a:fld>
            <a:endParaRPr lang="en-US" dirty="0"/>
          </a:p>
        </p:txBody>
      </p:sp>
      <p:sp>
        <p:nvSpPr>
          <p:cNvPr id="12" name="TextBox 11">
            <a:extLst>
              <a:ext uri="{FF2B5EF4-FFF2-40B4-BE49-F238E27FC236}">
                <a16:creationId xmlns:a16="http://schemas.microsoft.com/office/drawing/2014/main" id="{6C984E64-66BB-4155-8EC6-03952B3DB961}"/>
              </a:ext>
            </a:extLst>
          </p:cNvPr>
          <p:cNvSpPr txBox="1"/>
          <p:nvPr/>
        </p:nvSpPr>
        <p:spPr>
          <a:xfrm>
            <a:off x="7475709" y="5627443"/>
            <a:ext cx="4133203" cy="2154436"/>
          </a:xfrm>
          <a:prstGeom prst="rect">
            <a:avLst/>
          </a:prstGeom>
          <a:noFill/>
        </p:spPr>
        <p:txBody>
          <a:bodyPr wrap="square" rtlCol="0">
            <a:spAutoFit/>
          </a:bodyPr>
          <a:lstStyle/>
          <a:p>
            <a:r>
              <a:rPr lang="en-US" sz="1600" dirty="0">
                <a:hlinkClick r:id="rId7"/>
              </a:rPr>
              <a:t>Financial Calculators </a:t>
            </a:r>
            <a:endParaRPr lang="en-US" sz="1600" dirty="0"/>
          </a:p>
          <a:p>
            <a:r>
              <a:rPr lang="en-US" sz="1600" dirty="0">
                <a:hlinkClick r:id="rId8"/>
              </a:rPr>
              <a:t>Golden</a:t>
            </a:r>
            <a:r>
              <a:rPr lang="en-US" sz="1600" dirty="0"/>
              <a:t> – An app to help manage your parents’ money/finances.</a:t>
            </a:r>
          </a:p>
          <a:p>
            <a:r>
              <a:rPr lang="en-US" sz="1600" dirty="0">
                <a:hlinkClick r:id="rId9"/>
              </a:rPr>
              <a:t>Medisafe</a:t>
            </a:r>
            <a:r>
              <a:rPr lang="en-US" sz="1600" dirty="0"/>
              <a:t> – An app to help with medication reminders and alarms. </a:t>
            </a:r>
          </a:p>
          <a:p>
            <a:endParaRPr lang="en-US" dirty="0"/>
          </a:p>
          <a:p>
            <a:endParaRPr lang="en-US" dirty="0"/>
          </a:p>
          <a:p>
            <a:r>
              <a:rPr lang="en-US" dirty="0"/>
              <a:t> </a:t>
            </a:r>
          </a:p>
        </p:txBody>
      </p:sp>
      <p:sp>
        <p:nvSpPr>
          <p:cNvPr id="13" name="Rectangle 12">
            <a:extLst>
              <a:ext uri="{FF2B5EF4-FFF2-40B4-BE49-F238E27FC236}">
                <a16:creationId xmlns:a16="http://schemas.microsoft.com/office/drawing/2014/main" id="{C65502B4-837C-4404-8350-A47570278BD3}"/>
              </a:ext>
            </a:extLst>
          </p:cNvPr>
          <p:cNvSpPr/>
          <p:nvPr/>
        </p:nvSpPr>
        <p:spPr>
          <a:xfrm>
            <a:off x="398585" y="6135078"/>
            <a:ext cx="1844430" cy="643278"/>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sign&#10;&#10;Description automatically generated">
            <a:extLst>
              <a:ext uri="{FF2B5EF4-FFF2-40B4-BE49-F238E27FC236}">
                <a16:creationId xmlns:a16="http://schemas.microsoft.com/office/drawing/2014/main" id="{51438962-ADC5-4E67-9D3E-9EC1FF2C239A}"/>
              </a:ext>
            </a:extLst>
          </p:cNvPr>
          <p:cNvPicPr>
            <a:picLocks noChangeAspect="1"/>
          </p:cNvPicPr>
          <p:nvPr/>
        </p:nvPicPr>
        <p:blipFill>
          <a:blip r:embed="rId10"/>
          <a:stretch>
            <a:fillRect/>
          </a:stretch>
        </p:blipFill>
        <p:spPr>
          <a:xfrm>
            <a:off x="515938" y="6166387"/>
            <a:ext cx="1518155" cy="611969"/>
          </a:xfrm>
          <a:prstGeom prst="rect">
            <a:avLst/>
          </a:prstGeom>
        </p:spPr>
      </p:pic>
    </p:spTree>
    <p:extLst>
      <p:ext uri="{BB962C8B-B14F-4D97-AF65-F5344CB8AC3E}">
        <p14:creationId xmlns:p14="http://schemas.microsoft.com/office/powerpoint/2010/main" val="26940364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C2D9-0850-4620-BE32-11F44A927662}"/>
              </a:ext>
            </a:extLst>
          </p:cNvPr>
          <p:cNvSpPr>
            <a:spLocks noGrp="1"/>
          </p:cNvSpPr>
          <p:nvPr>
            <p:ph type="title"/>
          </p:nvPr>
        </p:nvSpPr>
        <p:spPr/>
        <p:txBody>
          <a:bodyPr/>
          <a:lstStyle/>
          <a:p>
            <a:r>
              <a:rPr lang="en-US" dirty="0"/>
              <a:t>Financial goals &amp; Milestones to aim for</a:t>
            </a:r>
          </a:p>
        </p:txBody>
      </p:sp>
      <p:sp>
        <p:nvSpPr>
          <p:cNvPr id="5" name="Content Placeholder 4">
            <a:extLst>
              <a:ext uri="{FF2B5EF4-FFF2-40B4-BE49-F238E27FC236}">
                <a16:creationId xmlns:a16="http://schemas.microsoft.com/office/drawing/2014/main" id="{93A6F33C-3AFE-474E-AC15-C00F368C3C6A}"/>
              </a:ext>
            </a:extLst>
          </p:cNvPr>
          <p:cNvSpPr>
            <a:spLocks noGrp="1"/>
          </p:cNvSpPr>
          <p:nvPr>
            <p:ph idx="15"/>
          </p:nvPr>
        </p:nvSpPr>
        <p:spPr/>
        <p:txBody>
          <a:bodyPr/>
          <a:lstStyle/>
          <a:p>
            <a:r>
              <a:rPr lang="en-US" dirty="0"/>
              <a:t> sixties</a:t>
            </a:r>
          </a:p>
        </p:txBody>
      </p:sp>
      <p:pic>
        <p:nvPicPr>
          <p:cNvPr id="29" name="Picture Placeholder 28" descr="Pencil">
            <a:extLst>
              <a:ext uri="{FF2B5EF4-FFF2-40B4-BE49-F238E27FC236}">
                <a16:creationId xmlns:a16="http://schemas.microsoft.com/office/drawing/2014/main" id="{F0E35123-11A3-CD40-A44F-8A81B9105639}"/>
              </a:ext>
            </a:extLst>
          </p:cNvPr>
          <p:cNvPicPr>
            <a:picLocks noGrp="1" noChangeAspect="1"/>
          </p:cNvPicPr>
          <p:nvPr>
            <p:ph type="pic" sz="quarter" idx="2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sp>
        <p:nvSpPr>
          <p:cNvPr id="3" name="Content Placeholder 2">
            <a:extLst>
              <a:ext uri="{FF2B5EF4-FFF2-40B4-BE49-F238E27FC236}">
                <a16:creationId xmlns:a16="http://schemas.microsoft.com/office/drawing/2014/main" id="{65015163-D5FD-4849-978B-77883FAF7928}"/>
              </a:ext>
            </a:extLst>
          </p:cNvPr>
          <p:cNvSpPr>
            <a:spLocks noGrp="1"/>
          </p:cNvSpPr>
          <p:nvPr>
            <p:ph idx="1"/>
          </p:nvPr>
        </p:nvSpPr>
        <p:spPr>
          <a:xfrm>
            <a:off x="179754" y="2648264"/>
            <a:ext cx="5708702" cy="3994842"/>
          </a:xfrm>
        </p:spPr>
        <p:txBody>
          <a:bodyPr/>
          <a:lstStyle/>
          <a:p>
            <a:pPr algn="l"/>
            <a:r>
              <a:rPr lang="en-US" sz="1400" dirty="0"/>
              <a:t>•Look for ways to earn more income (selling stuff on Etsy, part-time side job) and continue to grow your nest egg.</a:t>
            </a:r>
          </a:p>
          <a:p>
            <a:pPr algn="l"/>
            <a:r>
              <a:rPr lang="en-US" sz="1400" dirty="0"/>
              <a:t>•Review Social Security options and the upside of delaying benefits. Discuss with a financial advisor.</a:t>
            </a:r>
          </a:p>
          <a:p>
            <a:pPr algn="l"/>
            <a:r>
              <a:rPr lang="en-US" sz="1400" dirty="0"/>
              <a:t>•Estimate healthcare costs for retirement (According to the Fidelity Retiree Health Care Cost Estimate, an average retired couple age 65 in 2019 may need about $285,000 saved (after tax) to cover health care expenses in retirement.</a:t>
            </a:r>
            <a:r>
              <a:rPr lang="en-US" dirty="0"/>
              <a:t> </a:t>
            </a:r>
          </a:p>
          <a:p>
            <a:pPr algn="l"/>
            <a:r>
              <a:rPr lang="en-US" sz="1400" dirty="0"/>
              <a:t>•Understand how you will be impacted by taxes.  Discuss your specific situation with a CPA and financial advisor.</a:t>
            </a:r>
          </a:p>
          <a:p>
            <a:pPr algn="l"/>
            <a:r>
              <a:rPr lang="en-US" sz="1400" dirty="0"/>
              <a:t>•Understand your options regarding Medicare/Medicaid and Medigap.</a:t>
            </a:r>
          </a:p>
          <a:p>
            <a:pPr algn="l"/>
            <a:r>
              <a:rPr lang="en-US" sz="1400" dirty="0"/>
              <a:t>•Meet with your estate planning attorney and financial advisor at least annually to ensure documents, goals, investment allocations, beneficiaries, etc. are all up to date and reflecting your current wishes. </a:t>
            </a:r>
          </a:p>
          <a:p>
            <a:pPr algn="l"/>
            <a:r>
              <a:rPr lang="en-US" sz="1400" dirty="0"/>
              <a:t>•Simplify. Consolidate accounts where prudent to do so.</a:t>
            </a:r>
          </a:p>
        </p:txBody>
      </p:sp>
      <p:pic>
        <p:nvPicPr>
          <p:cNvPr id="31" name="Picture Placeholder 30" descr="Laptop">
            <a:extLst>
              <a:ext uri="{FF2B5EF4-FFF2-40B4-BE49-F238E27FC236}">
                <a16:creationId xmlns:a16="http://schemas.microsoft.com/office/drawing/2014/main" id="{6BF407E9-98AE-2B40-90E3-1B14FC14FDB8}"/>
              </a:ext>
            </a:extLst>
          </p:cNvPr>
          <p:cNvPicPr>
            <a:picLocks noGrp="1" noChangeAspect="1"/>
          </p:cNvPicPr>
          <p:nvPr>
            <p:ph type="pic" sz="quarter" idx="22"/>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sp>
        <p:nvSpPr>
          <p:cNvPr id="9" name="Content Placeholder 8">
            <a:extLst>
              <a:ext uri="{FF2B5EF4-FFF2-40B4-BE49-F238E27FC236}">
                <a16:creationId xmlns:a16="http://schemas.microsoft.com/office/drawing/2014/main" id="{A1EE8A19-6968-4C81-B180-20FEF61ADEE1}"/>
              </a:ext>
            </a:extLst>
          </p:cNvPr>
          <p:cNvSpPr>
            <a:spLocks noGrp="1"/>
          </p:cNvSpPr>
          <p:nvPr>
            <p:ph idx="20"/>
          </p:nvPr>
        </p:nvSpPr>
        <p:spPr/>
        <p:txBody>
          <a:bodyPr/>
          <a:lstStyle/>
          <a:p>
            <a:r>
              <a:rPr lang="en-US" dirty="0"/>
              <a:t>resources</a:t>
            </a:r>
          </a:p>
        </p:txBody>
      </p:sp>
      <p:sp>
        <p:nvSpPr>
          <p:cNvPr id="4" name="Slide Number Placeholder 3">
            <a:extLst>
              <a:ext uri="{FF2B5EF4-FFF2-40B4-BE49-F238E27FC236}">
                <a16:creationId xmlns:a16="http://schemas.microsoft.com/office/drawing/2014/main" id="{CA1C0347-C2C9-46A2-B7A6-9653B525F7DD}"/>
              </a:ext>
            </a:extLst>
          </p:cNvPr>
          <p:cNvSpPr>
            <a:spLocks noGrp="1"/>
          </p:cNvSpPr>
          <p:nvPr>
            <p:ph type="sldNum" sz="quarter" idx="12"/>
          </p:nvPr>
        </p:nvSpPr>
        <p:spPr/>
        <p:txBody>
          <a:bodyPr/>
          <a:lstStyle/>
          <a:p>
            <a:fld id="{9EC71654-96A5-4280-94F3-931C61A9F92C}" type="slidenum">
              <a:rPr lang="en-US" smtClean="0"/>
              <a:pPr/>
              <a:t>7</a:t>
            </a:fld>
            <a:endParaRPr lang="en-US" dirty="0"/>
          </a:p>
        </p:txBody>
      </p:sp>
      <p:sp>
        <p:nvSpPr>
          <p:cNvPr id="12" name="TextBox 11">
            <a:extLst>
              <a:ext uri="{FF2B5EF4-FFF2-40B4-BE49-F238E27FC236}">
                <a16:creationId xmlns:a16="http://schemas.microsoft.com/office/drawing/2014/main" id="{6C984E64-66BB-4155-8EC6-03952B3DB961}"/>
              </a:ext>
            </a:extLst>
          </p:cNvPr>
          <p:cNvSpPr txBox="1"/>
          <p:nvPr/>
        </p:nvSpPr>
        <p:spPr>
          <a:xfrm>
            <a:off x="7128219" y="4964410"/>
            <a:ext cx="4704273" cy="2800767"/>
          </a:xfrm>
          <a:prstGeom prst="rect">
            <a:avLst/>
          </a:prstGeom>
          <a:noFill/>
        </p:spPr>
        <p:txBody>
          <a:bodyPr wrap="square" rtlCol="0">
            <a:spAutoFit/>
          </a:bodyPr>
          <a:lstStyle/>
          <a:p>
            <a:endParaRPr lang="en-US" sz="1200" dirty="0">
              <a:hlinkClick r:id="rId7"/>
            </a:endParaRPr>
          </a:p>
          <a:p>
            <a:endParaRPr lang="en-US" sz="1200" dirty="0">
              <a:hlinkClick r:id="rId7"/>
            </a:endParaRPr>
          </a:p>
          <a:p>
            <a:r>
              <a:rPr lang="en-US" sz="1400" dirty="0">
                <a:hlinkClick r:id="rId8"/>
              </a:rPr>
              <a:t>Social Security Calculator (Financial Engines)</a:t>
            </a:r>
            <a:endParaRPr lang="en-US" sz="1400" dirty="0">
              <a:hlinkClick r:id="rId7"/>
            </a:endParaRPr>
          </a:p>
          <a:p>
            <a:endParaRPr lang="en-US" sz="1400" dirty="0">
              <a:hlinkClick r:id="rId7"/>
            </a:endParaRPr>
          </a:p>
          <a:p>
            <a:r>
              <a:rPr lang="en-US" sz="1400" dirty="0">
                <a:hlinkClick r:id="rId9"/>
              </a:rPr>
              <a:t>Social Security Calculator (Open Social Security</a:t>
            </a:r>
            <a:r>
              <a:rPr lang="en-US" sz="1400" dirty="0">
                <a:hlinkClick r:id="rId7"/>
              </a:rPr>
              <a:t>)</a:t>
            </a:r>
          </a:p>
          <a:p>
            <a:endParaRPr lang="en-US" sz="1400" dirty="0">
              <a:hlinkClick r:id="rId7"/>
            </a:endParaRPr>
          </a:p>
          <a:p>
            <a:r>
              <a:rPr lang="en-US" sz="1400" dirty="0">
                <a:hlinkClick r:id="rId10"/>
              </a:rPr>
              <a:t>Medicare and You Handbook </a:t>
            </a:r>
            <a:endParaRPr lang="en-US" sz="1400" dirty="0"/>
          </a:p>
          <a:p>
            <a:endParaRPr lang="en-US" sz="1400" dirty="0">
              <a:hlinkClick r:id="rId7"/>
            </a:endParaRPr>
          </a:p>
          <a:p>
            <a:r>
              <a:rPr lang="en-US" sz="1400" dirty="0">
                <a:hlinkClick r:id="rId11"/>
              </a:rPr>
              <a:t>Medicare Plan Finder</a:t>
            </a:r>
            <a:endParaRPr lang="en-US" sz="1400" dirty="0"/>
          </a:p>
          <a:p>
            <a:endParaRPr lang="en-US" sz="1400" dirty="0">
              <a:hlinkClick r:id="rId7"/>
            </a:endParaRPr>
          </a:p>
          <a:p>
            <a:r>
              <a:rPr lang="en-US" sz="1400" dirty="0">
                <a:hlinkClick r:id="rId12"/>
              </a:rPr>
              <a:t>The State Health Insurance Assistance Program </a:t>
            </a:r>
            <a:endParaRPr lang="en-US" sz="1400" dirty="0">
              <a:hlinkClick r:id="rId7"/>
            </a:endParaRPr>
          </a:p>
          <a:p>
            <a:endParaRPr lang="en-US" sz="1200" dirty="0"/>
          </a:p>
          <a:p>
            <a:endParaRPr lang="en-US" sz="1400" dirty="0"/>
          </a:p>
        </p:txBody>
      </p:sp>
      <p:sp>
        <p:nvSpPr>
          <p:cNvPr id="13" name="Rectangle 12">
            <a:extLst>
              <a:ext uri="{FF2B5EF4-FFF2-40B4-BE49-F238E27FC236}">
                <a16:creationId xmlns:a16="http://schemas.microsoft.com/office/drawing/2014/main" id="{C65502B4-837C-4404-8350-A47570278BD3}"/>
              </a:ext>
            </a:extLst>
          </p:cNvPr>
          <p:cNvSpPr/>
          <p:nvPr/>
        </p:nvSpPr>
        <p:spPr>
          <a:xfrm>
            <a:off x="242277" y="6119423"/>
            <a:ext cx="1844430" cy="643278"/>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sign&#10;&#10;Description automatically generated">
            <a:extLst>
              <a:ext uri="{FF2B5EF4-FFF2-40B4-BE49-F238E27FC236}">
                <a16:creationId xmlns:a16="http://schemas.microsoft.com/office/drawing/2014/main" id="{51438962-ADC5-4E67-9D3E-9EC1FF2C239A}"/>
              </a:ext>
            </a:extLst>
          </p:cNvPr>
          <p:cNvPicPr>
            <a:picLocks noChangeAspect="1"/>
          </p:cNvPicPr>
          <p:nvPr/>
        </p:nvPicPr>
        <p:blipFill>
          <a:blip r:embed="rId13"/>
          <a:stretch>
            <a:fillRect/>
          </a:stretch>
        </p:blipFill>
        <p:spPr>
          <a:xfrm>
            <a:off x="489225" y="6135078"/>
            <a:ext cx="1518155" cy="611969"/>
          </a:xfrm>
          <a:prstGeom prst="rect">
            <a:avLst/>
          </a:prstGeom>
        </p:spPr>
      </p:pic>
      <p:pic>
        <p:nvPicPr>
          <p:cNvPr id="14" name="Content Placeholder 13">
            <a:extLst>
              <a:ext uri="{FF2B5EF4-FFF2-40B4-BE49-F238E27FC236}">
                <a16:creationId xmlns:a16="http://schemas.microsoft.com/office/drawing/2014/main" id="{F55004FB-09E8-4457-BA0B-6C5CF60E2823}"/>
              </a:ext>
            </a:extLst>
          </p:cNvPr>
          <p:cNvPicPr>
            <a:picLocks noGrp="1"/>
          </p:cNvPicPr>
          <p:nvPr>
            <p:ph idx="19"/>
          </p:nvPr>
        </p:nvPicPr>
        <p:blipFill>
          <a:blip r:embed="rId14"/>
          <a:srcRect/>
          <a:stretch/>
        </p:blipFill>
        <p:spPr>
          <a:xfrm>
            <a:off x="7876612" y="2073429"/>
            <a:ext cx="2976100" cy="1984066"/>
          </a:xfrm>
          <a:prstGeom prst="rect">
            <a:avLst/>
          </a:prstGeom>
        </p:spPr>
      </p:pic>
    </p:spTree>
    <p:extLst>
      <p:ext uri="{BB962C8B-B14F-4D97-AF65-F5344CB8AC3E}">
        <p14:creationId xmlns:p14="http://schemas.microsoft.com/office/powerpoint/2010/main" val="93515557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171450"/>
            <a:ext cx="5248758" cy="875145"/>
          </a:xfrm>
        </p:spPr>
        <p:txBody>
          <a:bodyPr/>
          <a:lstStyle/>
          <a:p>
            <a:r>
              <a:rPr lang="en-US" dirty="0"/>
              <a:t>Accumulator checklist</a:t>
            </a:r>
            <a:br>
              <a:rPr lang="en-US" dirty="0"/>
            </a:br>
            <a:endParaRPr lang="en-US"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15938" y="672508"/>
            <a:ext cx="4151027" cy="5309192"/>
          </a:xfrm>
        </p:spPr>
        <p:txBody>
          <a:bodyPr/>
          <a:lstStyle/>
          <a:p>
            <a:pPr marL="0" indent="0">
              <a:buNone/>
            </a:pPr>
            <a:r>
              <a:rPr lang="en-US" sz="1300" b="1" u="sng" dirty="0">
                <a:solidFill>
                  <a:srgbClr val="0D1D51"/>
                </a:solidFill>
              </a:rPr>
              <a:t>Insurance</a:t>
            </a:r>
          </a:p>
          <a:p>
            <a:pPr marL="0" indent="0">
              <a:buNone/>
            </a:pPr>
            <a:r>
              <a:rPr lang="en-US" sz="1300" dirty="0"/>
              <a:t>Review life insurance and long-term care policy coverages and options.</a:t>
            </a:r>
          </a:p>
          <a:p>
            <a:pPr marL="0" indent="0">
              <a:buNone/>
            </a:pPr>
            <a:r>
              <a:rPr lang="en-US" sz="1300" dirty="0"/>
              <a:t>Review your auto/home/umbrella policies annually.</a:t>
            </a:r>
          </a:p>
          <a:p>
            <a:pPr marL="0" indent="0">
              <a:buNone/>
            </a:pPr>
            <a:r>
              <a:rPr lang="en-US" sz="1300" b="1" u="sng" dirty="0">
                <a:solidFill>
                  <a:srgbClr val="0D1D51"/>
                </a:solidFill>
              </a:rPr>
              <a:t>Financial planning/investment planning</a:t>
            </a:r>
          </a:p>
          <a:p>
            <a:pPr marL="0" indent="0">
              <a:buNone/>
            </a:pPr>
            <a:r>
              <a:rPr lang="en-US" sz="1300" dirty="0"/>
              <a:t>Consider hiring </a:t>
            </a:r>
            <a:r>
              <a:rPr lang="en-US" sz="1300" dirty="0">
                <a:hlinkClick r:id="rId3"/>
              </a:rPr>
              <a:t>Main Street Advisors, LLC </a:t>
            </a:r>
            <a:r>
              <a:rPr lang="en-US" sz="1300" dirty="0"/>
              <a:t>to help you create a financial plan or fine tune an existing one, navigate the financial markets, determine the most suitable Social Security claiming strategy for your situation, create a debt reduction plan and invest your money wisely.</a:t>
            </a:r>
          </a:p>
          <a:p>
            <a:pPr marL="0" indent="0">
              <a:buNone/>
            </a:pPr>
            <a:r>
              <a:rPr lang="en-US" sz="1300" dirty="0"/>
              <a:t>Create a net worth sheet to track your financial progress from year to year.</a:t>
            </a:r>
          </a:p>
          <a:p>
            <a:pPr marL="0" indent="0">
              <a:buNone/>
            </a:pPr>
            <a:r>
              <a:rPr lang="en-US" sz="1300" dirty="0"/>
              <a:t>Continue to grow your nest egg by investing in a 401(k), 403 (b) and/or IRA for retirement savings and take advantage of the catch-up contributions. </a:t>
            </a:r>
          </a:p>
          <a:p>
            <a:pPr marL="0" indent="0">
              <a:buNone/>
            </a:pPr>
            <a:r>
              <a:rPr lang="en-US" sz="1300" dirty="0"/>
              <a:t>Ensure you have an emergency fund in place for 3-6 months of essential living expenses.</a:t>
            </a:r>
          </a:p>
          <a:p>
            <a:pPr marL="0" indent="0">
              <a:buNone/>
            </a:pPr>
            <a:r>
              <a:rPr lang="en-US" sz="1300" dirty="0"/>
              <a:t>Educate yourself on important topics such as Medicare and Medicaid, as well as the impact of taxes as you age.</a:t>
            </a:r>
          </a:p>
          <a:p>
            <a:pPr marL="0" indent="0">
              <a:buNone/>
            </a:pPr>
            <a:r>
              <a:rPr lang="en-US" sz="1300" b="1" u="sng" dirty="0">
                <a:solidFill>
                  <a:srgbClr val="0D1D51"/>
                </a:solidFill>
              </a:rPr>
              <a:t>Estate planning</a:t>
            </a:r>
          </a:p>
          <a:p>
            <a:pPr marL="0" indent="0">
              <a:buNone/>
            </a:pPr>
            <a:r>
              <a:rPr lang="en-US" sz="1300" dirty="0"/>
              <a:t>Secure a financial power of attorney, health power of attorney and last will and testament.</a:t>
            </a:r>
          </a:p>
          <a:p>
            <a:pPr marL="0" indent="0">
              <a:buNone/>
            </a:pPr>
            <a:endParaRPr lang="en-US" sz="1400" dirty="0"/>
          </a:p>
          <a:p>
            <a:pPr marL="0" indent="0">
              <a:buNone/>
            </a:pPr>
            <a:endParaRPr lang="en-US" sz="1400" dirty="0"/>
          </a:p>
          <a:p>
            <a:pPr marL="0" indent="0">
              <a:buNone/>
            </a:pPr>
            <a:endParaRPr lang="en-US" sz="1800" dirty="0"/>
          </a:p>
          <a:p>
            <a:pPr marL="0" indent="0">
              <a:buNone/>
            </a:pPr>
            <a:endParaRPr lang="en-US" sz="1800" dirty="0"/>
          </a:p>
          <a:p>
            <a:pPr marL="0" indent="0">
              <a:buNone/>
            </a:pPr>
            <a:endParaRPr lang="en-US" sz="1800" dirty="0"/>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US" smtClean="0"/>
              <a:pPr/>
              <a:t>8</a:t>
            </a:fld>
            <a:endParaRPr lang="en-US" dirty="0"/>
          </a:p>
        </p:txBody>
      </p:sp>
      <p:sp>
        <p:nvSpPr>
          <p:cNvPr id="5" name="Rectangle 4">
            <a:extLst>
              <a:ext uri="{FF2B5EF4-FFF2-40B4-BE49-F238E27FC236}">
                <a16:creationId xmlns:a16="http://schemas.microsoft.com/office/drawing/2014/main" id="{685B7C29-7DFD-489D-B3A4-59BABA80DC38}"/>
              </a:ext>
            </a:extLst>
          </p:cNvPr>
          <p:cNvSpPr/>
          <p:nvPr/>
        </p:nvSpPr>
        <p:spPr>
          <a:xfrm>
            <a:off x="386653" y="6026449"/>
            <a:ext cx="2267425" cy="796656"/>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D1D51"/>
              </a:solidFill>
            </a:endParaRPr>
          </a:p>
        </p:txBody>
      </p:sp>
      <p:pic>
        <p:nvPicPr>
          <p:cNvPr id="8" name="Picture 7" descr="A close up of a sign&#10;&#10;Description automatically generated">
            <a:extLst>
              <a:ext uri="{FF2B5EF4-FFF2-40B4-BE49-F238E27FC236}">
                <a16:creationId xmlns:a16="http://schemas.microsoft.com/office/drawing/2014/main" id="{B5236E07-5CCF-4A52-AC9D-A9403D0141F0}"/>
              </a:ext>
            </a:extLst>
          </p:cNvPr>
          <p:cNvPicPr>
            <a:picLocks noChangeAspect="1"/>
          </p:cNvPicPr>
          <p:nvPr/>
        </p:nvPicPr>
        <p:blipFill>
          <a:blip r:embed="rId4"/>
          <a:stretch>
            <a:fillRect/>
          </a:stretch>
        </p:blipFill>
        <p:spPr>
          <a:xfrm>
            <a:off x="515938" y="6026449"/>
            <a:ext cx="1865311" cy="751907"/>
          </a:xfrm>
          <a:prstGeom prst="rect">
            <a:avLst/>
          </a:prstGeom>
        </p:spPr>
      </p:pic>
      <p:pic>
        <p:nvPicPr>
          <p:cNvPr id="11" name="Picture Placeholder 10" descr="A person wearing a suit and tie&#10;&#10;Description automatically generated">
            <a:extLst>
              <a:ext uri="{FF2B5EF4-FFF2-40B4-BE49-F238E27FC236}">
                <a16:creationId xmlns:a16="http://schemas.microsoft.com/office/drawing/2014/main" id="{D738E5EC-7608-4BC5-890A-7A0E6348FF02}"/>
              </a:ext>
            </a:extLst>
          </p:cNvPr>
          <p:cNvPicPr>
            <a:picLocks noGrp="1" noChangeAspect="1"/>
          </p:cNvPicPr>
          <p:nvPr>
            <p:ph type="pic" sz="quarter" idx="13"/>
          </p:nvPr>
        </p:nvPicPr>
        <p:blipFill>
          <a:blip r:embed="rId5"/>
          <a:srcRect t="16627" b="16627"/>
          <a:stretch>
            <a:fillRect/>
          </a:stretch>
        </p:blipFill>
        <p:spPr>
          <a:xfrm>
            <a:off x="5453149" y="986576"/>
            <a:ext cx="4884848" cy="4884848"/>
          </a:xfrm>
        </p:spPr>
      </p:pic>
    </p:spTree>
    <p:extLst>
      <p:ext uri="{BB962C8B-B14F-4D97-AF65-F5344CB8AC3E}">
        <p14:creationId xmlns:p14="http://schemas.microsoft.com/office/powerpoint/2010/main" val="4875502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smtClean="0"/>
              <a:pPr>
                <a:spcAft>
                  <a:spcPts val="600"/>
                </a:spcAft>
              </a:pPr>
              <a:t>9</a:t>
            </a:fld>
            <a:endParaRPr lang="en-US"/>
          </a:p>
        </p:txBody>
      </p:sp>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839788" y="252836"/>
            <a:ext cx="4662516" cy="1234058"/>
          </a:xfrm>
        </p:spPr>
        <p:txBody>
          <a:bodyPr anchor="b">
            <a:normAutofit/>
          </a:bodyPr>
          <a:lstStyle/>
          <a:p>
            <a:br>
              <a:rPr lang="en-US" dirty="0"/>
            </a:br>
            <a:endParaRPr lang="en-US" dirty="0"/>
          </a:p>
        </p:txBody>
      </p:sp>
      <p:sp>
        <p:nvSpPr>
          <p:cNvPr id="3" name="Content Placeholder 2">
            <a:extLst>
              <a:ext uri="{FF2B5EF4-FFF2-40B4-BE49-F238E27FC236}">
                <a16:creationId xmlns:a16="http://schemas.microsoft.com/office/drawing/2014/main" id="{552A9C73-06ED-419B-81B5-491CBFC22330}"/>
              </a:ext>
            </a:extLst>
          </p:cNvPr>
          <p:cNvSpPr>
            <a:spLocks noGrp="1"/>
          </p:cNvSpPr>
          <p:nvPr>
            <p:ph type="body" sz="half" idx="2"/>
          </p:nvPr>
        </p:nvSpPr>
        <p:spPr>
          <a:xfrm>
            <a:off x="468119" y="880989"/>
            <a:ext cx="3932237" cy="4826272"/>
          </a:xfrm>
        </p:spPr>
        <p:txBody>
          <a:bodyPr>
            <a:normAutofit lnSpcReduction="10000"/>
          </a:bodyPr>
          <a:lstStyle/>
          <a:p>
            <a:pPr marL="228600" lvl="0" indent="-228600">
              <a:buFont typeface="Arial" panose="020B0604020202020204" pitchFamily="34" charset="0"/>
              <a:buChar char="•"/>
            </a:pPr>
            <a:r>
              <a:rPr lang="en-US" sz="1400" dirty="0">
                <a:solidFill>
                  <a:prstClr val="black"/>
                </a:solidFill>
              </a:rPr>
              <a:t>Life is full of decisions emanating from many different areas: </a:t>
            </a:r>
            <a:r>
              <a:rPr lang="en-US" sz="1400" b="1" dirty="0">
                <a:solidFill>
                  <a:srgbClr val="0D1D51"/>
                </a:solidFill>
              </a:rPr>
              <a:t>charitable giving, education planning, investment planning, estate planning, retirement planning, social security claiming strategies, tax reduction, risk management, cash flow/income sourcing and more.</a:t>
            </a:r>
            <a:endParaRPr lang="en-US" sz="1400" b="1" dirty="0">
              <a:solidFill>
                <a:prstClr val="black"/>
              </a:solidFill>
            </a:endParaRPr>
          </a:p>
          <a:p>
            <a:pPr marL="228600" lvl="0" indent="-228600">
              <a:buFont typeface="Arial" panose="020B0604020202020204" pitchFamily="34" charset="0"/>
              <a:buChar char="•"/>
            </a:pPr>
            <a:r>
              <a:rPr lang="en-US" sz="1400" dirty="0">
                <a:solidFill>
                  <a:prstClr val="black"/>
                </a:solidFill>
              </a:rPr>
              <a:t>The complex nature of these initiatives and the way in which they are interlinked causes each one to have a significant impact on the other, which requires a comprehensive solution tailored specifically to the individual client. To help us achieve this, we utilize one of the industry’s leading financial planning software programs, </a:t>
            </a:r>
            <a:r>
              <a:rPr lang="en-US" sz="1400" dirty="0" err="1">
                <a:solidFill>
                  <a:prstClr val="black"/>
                </a:solidFill>
              </a:rPr>
              <a:t>MoneyGuidePro</a:t>
            </a:r>
            <a:r>
              <a:rPr lang="en-US" sz="1400" dirty="0">
                <a:solidFill>
                  <a:prstClr val="black"/>
                </a:solidFill>
              </a:rPr>
              <a:t>®.</a:t>
            </a:r>
          </a:p>
          <a:p>
            <a:pPr marL="228600" lvl="0" indent="-228600">
              <a:buFont typeface="Arial" panose="020B0604020202020204" pitchFamily="34" charset="0"/>
              <a:buChar char="•"/>
            </a:pPr>
            <a:r>
              <a:rPr lang="en-US" sz="1400" dirty="0">
                <a:solidFill>
                  <a:prstClr val="black"/>
                </a:solidFill>
              </a:rPr>
              <a:t>This enhanced solution gives us the ability to offer varying degrees of plans ranging from a more targeted perspective focusing on specific areas such as </a:t>
            </a:r>
            <a:r>
              <a:rPr lang="en-US" sz="1400" b="1" dirty="0">
                <a:solidFill>
                  <a:srgbClr val="0D1D51"/>
                </a:solidFill>
              </a:rPr>
              <a:t>retirement planning, college planning or social security planning </a:t>
            </a:r>
            <a:r>
              <a:rPr lang="en-US" sz="1400" dirty="0">
                <a:solidFill>
                  <a:prstClr val="black"/>
                </a:solidFill>
              </a:rPr>
              <a:t>to a more comprehensive approach, encompassing every area of your financial life. This tool affords our clients the ability to visually see the financial impact their decisions can have on their short and long-term goals, and ultimately overall financial future.</a:t>
            </a:r>
          </a:p>
          <a:p>
            <a:pPr lvl="0"/>
            <a:endParaRPr lang="en-US" sz="1400" b="1" u="sng" dirty="0">
              <a:solidFill>
                <a:srgbClr val="0D1D51"/>
              </a:solidFill>
            </a:endParaRPr>
          </a:p>
          <a:p>
            <a:pPr marL="0" indent="0">
              <a:buNone/>
            </a:pPr>
            <a:endParaRPr lang="en-US" sz="1200" dirty="0"/>
          </a:p>
        </p:txBody>
      </p:sp>
      <p:sp>
        <p:nvSpPr>
          <p:cNvPr id="5" name="Rectangle 4">
            <a:extLst>
              <a:ext uri="{FF2B5EF4-FFF2-40B4-BE49-F238E27FC236}">
                <a16:creationId xmlns:a16="http://schemas.microsoft.com/office/drawing/2014/main" id="{854DE072-F090-447B-8972-E4278C33ABA1}"/>
              </a:ext>
            </a:extLst>
          </p:cNvPr>
          <p:cNvSpPr/>
          <p:nvPr/>
        </p:nvSpPr>
        <p:spPr>
          <a:xfrm>
            <a:off x="396557" y="6159631"/>
            <a:ext cx="2139909" cy="58839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D1D51"/>
                </a:solidFill>
                <a:hlinkClick r:id="rId3"/>
              </a:rPr>
              <a:t>VISIT OUR WEBSITE TO LEARN MORE</a:t>
            </a:r>
            <a:endParaRPr lang="en-US" b="1" dirty="0">
              <a:solidFill>
                <a:srgbClr val="0D1D51"/>
              </a:solidFill>
            </a:endParaRPr>
          </a:p>
        </p:txBody>
      </p:sp>
      <p:pic>
        <p:nvPicPr>
          <p:cNvPr id="6" name="Picture 5">
            <a:extLst>
              <a:ext uri="{FF2B5EF4-FFF2-40B4-BE49-F238E27FC236}">
                <a16:creationId xmlns:a16="http://schemas.microsoft.com/office/drawing/2014/main" id="{880B0522-C9E6-48A0-99B0-0EE5D385BF62}"/>
              </a:ext>
            </a:extLst>
          </p:cNvPr>
          <p:cNvPicPr>
            <a:picLocks noChangeAspect="1"/>
          </p:cNvPicPr>
          <p:nvPr/>
        </p:nvPicPr>
        <p:blipFill>
          <a:blip r:embed="rId4"/>
          <a:stretch>
            <a:fillRect/>
          </a:stretch>
        </p:blipFill>
        <p:spPr>
          <a:xfrm>
            <a:off x="200085" y="109972"/>
            <a:ext cx="5188146" cy="1054699"/>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4F3A39FA-A3D3-4B5F-A975-60451AC445BB}"/>
              </a:ext>
            </a:extLst>
          </p:cNvPr>
          <p:cNvPicPr>
            <a:picLocks noChangeAspect="1"/>
          </p:cNvPicPr>
          <p:nvPr/>
        </p:nvPicPr>
        <p:blipFill>
          <a:blip r:embed="rId5"/>
          <a:stretch>
            <a:fillRect/>
          </a:stretch>
        </p:blipFill>
        <p:spPr>
          <a:xfrm>
            <a:off x="4498868" y="252836"/>
            <a:ext cx="3699970" cy="2859068"/>
          </a:xfrm>
          <a:prstGeom prst="rect">
            <a:avLst/>
          </a:prstGeom>
          <a:scene3d>
            <a:camera prst="orthographicFront"/>
            <a:lightRig rig="threePt" dir="t"/>
          </a:scene3d>
          <a:sp3d>
            <a:bevelT prst="slope"/>
          </a:sp3d>
        </p:spPr>
      </p:pic>
      <p:pic>
        <p:nvPicPr>
          <p:cNvPr id="14" name="Picture 13" descr="A screenshot of a social media post&#10;&#10;Description automatically generated">
            <a:extLst>
              <a:ext uri="{FF2B5EF4-FFF2-40B4-BE49-F238E27FC236}">
                <a16:creationId xmlns:a16="http://schemas.microsoft.com/office/drawing/2014/main" id="{789073AB-8819-4A4E-A9BD-40EB87616D85}"/>
              </a:ext>
            </a:extLst>
          </p:cNvPr>
          <p:cNvPicPr>
            <a:picLocks noChangeAspect="1"/>
          </p:cNvPicPr>
          <p:nvPr/>
        </p:nvPicPr>
        <p:blipFill>
          <a:blip r:embed="rId6"/>
          <a:stretch>
            <a:fillRect/>
          </a:stretch>
        </p:blipFill>
        <p:spPr>
          <a:xfrm>
            <a:off x="5502304" y="2831381"/>
            <a:ext cx="4122160" cy="3091620"/>
          </a:xfrm>
          <a:prstGeom prst="rect">
            <a:avLst/>
          </a:prstGeom>
          <a:scene3d>
            <a:camera prst="orthographicFront"/>
            <a:lightRig rig="threePt" dir="t"/>
          </a:scene3d>
          <a:sp3d>
            <a:bevelT w="114300" prst="hardEdge"/>
          </a:sp3d>
        </p:spPr>
      </p:pic>
      <p:pic>
        <p:nvPicPr>
          <p:cNvPr id="16" name="Picture 15" descr="A screenshot of a cell phone&#10;&#10;Description automatically generated">
            <a:extLst>
              <a:ext uri="{FF2B5EF4-FFF2-40B4-BE49-F238E27FC236}">
                <a16:creationId xmlns:a16="http://schemas.microsoft.com/office/drawing/2014/main" id="{16845416-7C28-43D2-914E-A5D135272D10}"/>
              </a:ext>
            </a:extLst>
          </p:cNvPr>
          <p:cNvPicPr>
            <a:picLocks noChangeAspect="1"/>
          </p:cNvPicPr>
          <p:nvPr/>
        </p:nvPicPr>
        <p:blipFill>
          <a:blip r:embed="rId7"/>
          <a:stretch>
            <a:fillRect/>
          </a:stretch>
        </p:blipFill>
        <p:spPr>
          <a:xfrm>
            <a:off x="8059437" y="737550"/>
            <a:ext cx="3914604" cy="2935953"/>
          </a:xfrm>
          <a:prstGeom prst="rect">
            <a:avLst/>
          </a:prstGeom>
          <a:scene3d>
            <a:camera prst="orthographicFront"/>
            <a:lightRig rig="threePt" dir="t"/>
          </a:scene3d>
          <a:sp3d>
            <a:bevelT w="114300" prst="hardEdge"/>
          </a:sp3d>
        </p:spPr>
      </p:pic>
    </p:spTree>
    <p:extLst>
      <p:ext uri="{BB962C8B-B14F-4D97-AF65-F5344CB8AC3E}">
        <p14:creationId xmlns:p14="http://schemas.microsoft.com/office/powerpoint/2010/main" val="463906062"/>
      </p:ext>
    </p:extLst>
  </p:cSld>
  <p:clrMapOvr>
    <a:masterClrMapping/>
  </p:clrMapOvr>
  <p:transition spd="slow">
    <p:wipe/>
  </p:transition>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A50F322D5DB9418A1D651B496D4869" ma:contentTypeVersion="12" ma:contentTypeDescription="Create a new document." ma:contentTypeScope="" ma:versionID="31846919e1ce11bb2e7a98e56c8ec725">
  <xsd:schema xmlns:xsd="http://www.w3.org/2001/XMLSchema" xmlns:xs="http://www.w3.org/2001/XMLSchema" xmlns:p="http://schemas.microsoft.com/office/2006/metadata/properties" xmlns:ns2="2bdcfbab-7565-4dfd-ae9f-658c2d9306a9" xmlns:ns3="a4193c4c-4f2f-4c39-899b-429072dcb21d" targetNamespace="http://schemas.microsoft.com/office/2006/metadata/properties" ma:root="true" ma:fieldsID="c72af2519e48fef7ec21e4a16a21a0d0" ns2:_="" ns3:_="">
    <xsd:import namespace="2bdcfbab-7565-4dfd-ae9f-658c2d9306a9"/>
    <xsd:import namespace="a4193c4c-4f2f-4c39-899b-429072dcb2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dcfbab-7565-4dfd-ae9f-658c2d9306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193c4c-4f2f-4c39-899b-429072dcb21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2bdcfbab-7565-4dfd-ae9f-658c2d9306a9" xsi:nil="true"/>
    <SharedWithUsers xmlns="a4193c4c-4f2f-4c39-899b-429072dcb21d">
      <UserInfo>
        <DisplayName>David Peloquin</DisplayName>
        <AccountId>11</AccountId>
        <AccountType/>
      </UserInfo>
      <UserInfo>
        <DisplayName>Ann Mondor</DisplayName>
        <AccountId>6</AccountId>
        <AccountType/>
      </UserInfo>
    </SharedWithUsers>
  </documentManagement>
</p:properties>
</file>

<file path=customXml/itemProps1.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2.xml><?xml version="1.0" encoding="utf-8"?>
<ds:datastoreItem xmlns:ds="http://schemas.openxmlformats.org/officeDocument/2006/customXml" ds:itemID="{134FB652-8054-4E1D-84E3-2066B4EAA3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dcfbab-7565-4dfd-ae9f-658c2d9306a9"/>
    <ds:schemaRef ds:uri="a4193c4c-4f2f-4c39-899b-429072dcb2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A9B47F-3DD8-4645-81DC-B88780643C07}">
  <ds:schemaRefs>
    <ds:schemaRef ds:uri="http://schemas.microsoft.com/office/2006/metadata/properties"/>
    <ds:schemaRef ds:uri="http://schemas.microsoft.com/office/infopath/2007/PartnerControls"/>
    <ds:schemaRef ds:uri="2bdcfbab-7565-4dfd-ae9f-658c2d9306a9"/>
    <ds:schemaRef ds:uri="a4193c4c-4f2f-4c39-899b-429072dcb21d"/>
  </ds:schemaRefs>
</ds:datastoreItem>
</file>

<file path=docProps/app.xml><?xml version="1.0" encoding="utf-8"?>
<Properties xmlns="http://schemas.openxmlformats.org/officeDocument/2006/extended-properties" xmlns:vt="http://schemas.openxmlformats.org/officeDocument/2006/docPropsVTypes">
  <TotalTime>0</TotalTime>
  <Words>1742</Words>
  <Application>Microsoft Office PowerPoint</Application>
  <PresentationFormat>Widescreen</PresentationFormat>
  <Paragraphs>132</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Baskerville Old Face</vt:lpstr>
      <vt:lpstr>Calibri</vt:lpstr>
      <vt:lpstr>Corbel</vt:lpstr>
      <vt:lpstr>Office Theme</vt:lpstr>
      <vt:lpstr>Getting Started</vt:lpstr>
      <vt:lpstr>Where you Are</vt:lpstr>
      <vt:lpstr>KNOW WHERE YOUR MONEY GOES </vt:lpstr>
      <vt:lpstr>Track your progress year to year </vt:lpstr>
      <vt:lpstr>Financial goals &amp; Milestones to aim for</vt:lpstr>
      <vt:lpstr>Financial goals &amp; Milestones to aim for</vt:lpstr>
      <vt:lpstr>Financial goals &amp; Milestones to aim for</vt:lpstr>
      <vt:lpstr>Accumulator checklist </vt:lpstr>
      <vt:lpstr> </vt:lpstr>
      <vt:lpstr>Hope to hear from you soon!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2020-04-29T18:15:44Z</dcterms:created>
  <dcterms:modified xsi:type="dcterms:W3CDTF">2020-06-17T17:03:58Z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0x010100E4A50F322D5DB9418A1D651B496D4869</vt:lpwstr>
  </property>
</Properties>
</file>